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3" r:id="rId2"/>
    <p:sldId id="257" r:id="rId3"/>
    <p:sldId id="260" r:id="rId4"/>
    <p:sldId id="274" r:id="rId5"/>
    <p:sldId id="267" r:id="rId6"/>
    <p:sldId id="291" r:id="rId7"/>
    <p:sldId id="292" r:id="rId8"/>
    <p:sldId id="268" r:id="rId9"/>
    <p:sldId id="302" r:id="rId10"/>
    <p:sldId id="298" r:id="rId11"/>
    <p:sldId id="266" r:id="rId12"/>
    <p:sldId id="295" r:id="rId13"/>
    <p:sldId id="285" r:id="rId14"/>
    <p:sldId id="276" r:id="rId15"/>
    <p:sldId id="293" r:id="rId16"/>
    <p:sldId id="264" r:id="rId17"/>
    <p:sldId id="297" r:id="rId18"/>
    <p:sldId id="30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ADB0"/>
    <a:srgbClr val="D45163"/>
    <a:srgbClr val="EAEBED"/>
    <a:srgbClr val="FFFFFF"/>
    <a:srgbClr val="DD3B52"/>
    <a:srgbClr val="CB233B"/>
    <a:srgbClr val="505058"/>
    <a:srgbClr val="D9D9D9"/>
    <a:srgbClr val="E7E7E7"/>
    <a:srgbClr val="E15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84353" autoAdjust="0"/>
  </p:normalViewPr>
  <p:slideViewPr>
    <p:cSldViewPr snapToGrid="0" showGuides="1">
      <p:cViewPr varScale="1">
        <p:scale>
          <a:sx n="72" d="100"/>
          <a:sy n="72" d="100"/>
        </p:scale>
        <p:origin x="1068" y="22"/>
      </p:cViewPr>
      <p:guideLst>
        <p:guide orient="horz" pos="2183"/>
        <p:guide pos="3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C4A85-EE83-42AD-9571-7742CF83F5C6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D53AA-B3B6-4B61-98E7-292CD88F1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1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지하상가 상인들이 직접 매장상품을 올리고 홍보 및 고객과 커뮤니케이션 할 수 있는 플랫폼 제공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38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지하상가에 </a:t>
            </a:r>
            <a:r>
              <a:rPr lang="ko-KR" altLang="en-US" dirty="0" err="1"/>
              <a:t>옴니채널을</a:t>
            </a:r>
            <a:r>
              <a:rPr lang="ko-KR" altLang="en-US" dirty="0"/>
              <a:t> 구축해 주는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‘ </a:t>
            </a:r>
            <a:r>
              <a:rPr lang="ko-KR" altLang="en-US" dirty="0" err="1"/>
              <a:t>옴니채널</a:t>
            </a:r>
            <a:r>
              <a:rPr lang="ko-KR" altLang="en-US" dirty="0"/>
              <a:t> </a:t>
            </a:r>
            <a:r>
              <a:rPr lang="en-US" altLang="ko-KR" dirty="0"/>
              <a:t>‘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온라인과 오프라인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 등 다양한 쇼핑채널을 유기적으로 연결해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고객이 어떤 채널을 사용하든 동일한 매장을 이용하는 것처럼 느낄 수 이도록 한 매장 쇼핑환경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r>
              <a:rPr lang="ko-KR" altLang="en-US" dirty="0"/>
              <a:t>따라서 저희는 고객들이 사전에 지하상가 상품을 보고</a:t>
            </a:r>
            <a:r>
              <a:rPr lang="en-US" altLang="ko-KR" dirty="0"/>
              <a:t>,  </a:t>
            </a:r>
          </a:p>
          <a:p>
            <a:r>
              <a:rPr lang="ko-KR" altLang="en-US" dirty="0"/>
              <a:t>바로 상품을 매장에서 픽업할 수 있는 서비스를 제공하는 플랫폼입니다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+ </a:t>
            </a:r>
            <a:r>
              <a:rPr lang="ko-KR" altLang="en-US" dirty="0"/>
              <a:t>우리 앱의 특징 </a:t>
            </a:r>
            <a:r>
              <a:rPr lang="en-US" altLang="ko-KR" dirty="0"/>
              <a:t>:  </a:t>
            </a:r>
            <a:r>
              <a:rPr lang="ko-KR" altLang="en-US" dirty="0"/>
              <a:t>지도 </a:t>
            </a:r>
            <a:r>
              <a:rPr lang="ko-KR" altLang="en-US" dirty="0" err="1"/>
              <a:t>핀기능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89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비즈니스 모델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매장 점주와 광고 제휴</a:t>
            </a:r>
            <a:endParaRPr lang="en-US" altLang="ko-KR" dirty="0"/>
          </a:p>
          <a:p>
            <a:r>
              <a:rPr lang="ko-KR" altLang="en-US" dirty="0"/>
              <a:t>수수료를 통한 수익창출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539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기사 내용과 같은 부평지하상가의 경우 뿐만 아니라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각지역의 지하상가를 발전시키기 위한 노력이 내년부터 본격적으로 진행된다고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 시점에 빠르게 시장에 진입해야 한다고 생각합니다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서울내의 지하상가는 서울시설공단에서 관리하고있고</a:t>
            </a:r>
            <a:r>
              <a:rPr lang="en-US" altLang="ko-KR" dirty="0"/>
              <a:t>, </a:t>
            </a:r>
            <a:r>
              <a:rPr lang="ko-KR" altLang="en-US" dirty="0"/>
              <a:t>이 외의 지역도 각 지역의 시설공단에서 관리되고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 시설공단과 그리고 지하도상가 사업단과 제휴를 맺어 지원을 통해 서비스를 발전시킬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9FC9E-2F61-43D7-972B-43D66F48596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57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서비스는 지하상가 상인들이 직접 상품을 업로드하는 형태이기 때문에 </a:t>
            </a:r>
            <a:endParaRPr lang="en-US" altLang="ko-KR" dirty="0"/>
          </a:p>
          <a:p>
            <a:r>
              <a:rPr lang="ko-KR" altLang="en-US" dirty="0"/>
              <a:t>상인들의 의견도 중요한데요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직접 몇가지 조사를 해봤습니다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778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지하상가 상인들의 불편한점을 </a:t>
            </a:r>
            <a:r>
              <a:rPr lang="ko-KR" altLang="en-US" dirty="0" err="1"/>
              <a:t>들어보기</a:t>
            </a:r>
            <a:r>
              <a:rPr lang="ko-KR" altLang="en-US" dirty="0"/>
              <a:t> 위해 직접 시장조사에 나가봤습니다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102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지하상가 상인들의 불편한점을 </a:t>
            </a:r>
            <a:r>
              <a:rPr lang="ko-KR" altLang="en-US" dirty="0" err="1"/>
              <a:t>들어보기</a:t>
            </a:r>
            <a:r>
              <a:rPr lang="ko-KR" altLang="en-US" dirty="0"/>
              <a:t> 위해 직접 시장조사에 나가봤습니다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그 어떤 통계 자료보다 그들의 직접적인 의견이 더욱 확실하다고 생각한다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협약서</a:t>
            </a:r>
            <a:r>
              <a:rPr lang="en-US" altLang="ko-KR" dirty="0"/>
              <a:t>15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인터뷰 </a:t>
            </a:r>
            <a:r>
              <a:rPr lang="en-US" altLang="ko-KR" dirty="0"/>
              <a:t>18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014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702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여성은 쇼핑을 할 때 다양하게 검색하고 자신에게 물건을 맞춰 보며 만약 내가 이 물건을 샀을 때의 모습을 상상하고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물품을 사기 위해 무엇보다 꼼꼼히 체크하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 때문에 남성과 달리 쇼핑 체류시간이 매우 길다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r>
              <a:rPr lang="ko-KR" altLang="ko-K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여성은 마음에 드는 물건이 있으면 바로 구매하지 않고</a:t>
            </a:r>
            <a:r>
              <a:rPr lang="en-US" altLang="ko-K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마음에 드는 것만 넣어두는 것으로 만족하거나 꼼꼼히 따진 후 구매를 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여성의 쇼핑 </a:t>
            </a:r>
            <a:r>
              <a:rPr lang="ko-KR" altLang="en-US" dirty="0" err="1"/>
              <a:t>패턴을보면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제품을 보고</a:t>
            </a:r>
            <a:r>
              <a:rPr lang="en-US" altLang="ko-KR" dirty="0"/>
              <a:t>, </a:t>
            </a:r>
            <a:r>
              <a:rPr lang="ko-KR" altLang="en-US" dirty="0"/>
              <a:t>충분히 고민하는 시간을 갖고</a:t>
            </a:r>
            <a:r>
              <a:rPr lang="en-US" altLang="ko-KR" dirty="0"/>
              <a:t>, </a:t>
            </a:r>
            <a:r>
              <a:rPr lang="ko-KR" altLang="en-US" dirty="0"/>
              <a:t>구매로 이어지는 형태입니다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</a:t>
            </a:r>
            <a:endParaRPr lang="en-US" altLang="ko-KR" dirty="0"/>
          </a:p>
          <a:p>
            <a:r>
              <a:rPr lang="ko-KR" altLang="en-US" dirty="0"/>
              <a:t>지하상가의 경우 이 </a:t>
            </a:r>
            <a:r>
              <a:rPr lang="en-US" altLang="ko-KR" dirty="0"/>
              <a:t>‘</a:t>
            </a:r>
            <a:r>
              <a:rPr lang="ko-KR" altLang="en-US" dirty="0" err="1"/>
              <a:t>고민＇의</a:t>
            </a:r>
            <a:r>
              <a:rPr lang="ko-KR" altLang="en-US" dirty="0"/>
              <a:t> 단계를 채워줄 플랫폼이 없었습니다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앱으로 상품을 보고 바로 매장에서 픽업할 수 있는 편리함을 제공해드리겠습니다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저희가 여러분의 니즈를 만족시켜드리겠습니다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286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마무리 명언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일반 쇼핑몰과 </a:t>
            </a:r>
            <a:r>
              <a:rPr lang="ko-KR" altLang="en-US" dirty="0" err="1"/>
              <a:t>다를게</a:t>
            </a:r>
            <a:r>
              <a:rPr lang="ko-KR" altLang="en-US" dirty="0"/>
              <a:t> </a:t>
            </a:r>
            <a:r>
              <a:rPr lang="ko-KR" altLang="en-US" dirty="0" err="1"/>
              <a:t>뭐냐고</a:t>
            </a:r>
            <a:r>
              <a:rPr lang="ko-KR" altLang="en-US" dirty="0"/>
              <a:t> 생각할 수 있지만</a:t>
            </a:r>
            <a:endParaRPr lang="en-US" altLang="ko-KR" dirty="0"/>
          </a:p>
          <a:p>
            <a:r>
              <a:rPr lang="en-US" altLang="ko-KR" dirty="0"/>
              <a:t>&lt; ‘</a:t>
            </a:r>
            <a:r>
              <a:rPr lang="ko-KR" altLang="en-US" dirty="0"/>
              <a:t>지하상가</a:t>
            </a:r>
            <a:r>
              <a:rPr lang="en-US" altLang="ko-KR" dirty="0"/>
              <a:t>’ </a:t>
            </a:r>
            <a:r>
              <a:rPr lang="ko-KR" altLang="en-US" dirty="0"/>
              <a:t>에서의 쇼핑을 위해 만들어진 서비스</a:t>
            </a:r>
            <a:r>
              <a:rPr lang="en-US" altLang="ko-KR" dirty="0"/>
              <a:t>&gt;</a:t>
            </a:r>
            <a:r>
              <a:rPr lang="ko-KR" altLang="en-US" dirty="0"/>
              <a:t> 라는 점에서 큰 차별점이 있다고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다시한번 함께 </a:t>
            </a:r>
            <a:r>
              <a:rPr lang="ko-KR" altLang="en-US" dirty="0" err="1"/>
              <a:t>외쳐주시면</a:t>
            </a:r>
            <a:r>
              <a:rPr lang="ko-KR" altLang="en-US" dirty="0"/>
              <a:t> 감사하겠습니다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쇼핑은 어디에서 </a:t>
            </a:r>
            <a:r>
              <a:rPr lang="en-US" altLang="ko-KR" dirty="0"/>
              <a:t>? </a:t>
            </a:r>
            <a:r>
              <a:rPr lang="ko-KR" altLang="en-US" dirty="0"/>
              <a:t>지상에서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993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Q :  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마음에  드는 매장을 </a:t>
            </a:r>
            <a:endParaRPr lang="en-US" altLang="ko-KR" sz="12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algn="l"/>
            <a:r>
              <a:rPr lang="ko-KR" altLang="en-US" sz="1200" spc="-150" dirty="0" err="1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즐겨찾기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해놓고 싶었던 경험 없으셨나요 </a:t>
            </a:r>
            <a:r>
              <a:rPr lang="en-US" altLang="ko-KR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?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제가 이번 기획을 </a:t>
            </a:r>
            <a:r>
              <a:rPr lang="ko-KR" altLang="en-US" dirty="0" err="1"/>
              <a:t>생각하게된</a:t>
            </a:r>
            <a:r>
              <a:rPr lang="ko-KR" altLang="en-US" dirty="0"/>
              <a:t> 이유를 먼저 말씀드리려고 합니다</a:t>
            </a:r>
            <a:r>
              <a:rPr lang="en-US" altLang="ko-KR" dirty="0"/>
              <a:t>.</a:t>
            </a:r>
          </a:p>
          <a:p>
            <a:pPr algn="l"/>
            <a:r>
              <a:rPr lang="en-US" altLang="ko-KR" dirty="0"/>
              <a:t>- </a:t>
            </a:r>
            <a:r>
              <a:rPr lang="ko-KR" altLang="en-US" dirty="0" err="1"/>
              <a:t>가성비</a:t>
            </a:r>
            <a:r>
              <a:rPr lang="ko-KR" altLang="en-US" dirty="0"/>
              <a:t> 좋고 접근성이 좋아서 지하상가를 자주 이용하곤 했다</a:t>
            </a:r>
            <a:r>
              <a:rPr lang="en-US" altLang="ko-KR" dirty="0"/>
              <a:t>. </a:t>
            </a:r>
            <a:r>
              <a:rPr lang="ko-KR" altLang="en-US" dirty="0"/>
              <a:t>여성분들이라면 공감할 것이다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932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Q :  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지하상가에서 옷을 사기전에</a:t>
            </a:r>
            <a:endParaRPr lang="en-US" altLang="ko-KR" sz="12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algn="l"/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집에서 다시 보면서 더  고민하고 싶지 않으셨나요</a:t>
            </a:r>
            <a:r>
              <a:rPr lang="en-US" altLang="ko-KR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?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Q : </a:t>
            </a:r>
            <a:r>
              <a:rPr lang="ko-KR" altLang="en-US" dirty="0"/>
              <a:t>지하상가의 옷을 핸드폰으로 보고 싶지는 않으셨나요 </a:t>
            </a:r>
            <a:r>
              <a:rPr lang="en-US" altLang="ko-KR" dirty="0"/>
              <a:t>?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지하상가의 상품도 핸드폰으로 먼저 보고</a:t>
            </a:r>
            <a:r>
              <a:rPr lang="en-US" altLang="ko-KR" dirty="0"/>
              <a:t>, </a:t>
            </a:r>
            <a:r>
              <a:rPr lang="ko-KR" altLang="en-US" dirty="0" err="1"/>
              <a:t>직접가서</a:t>
            </a:r>
            <a:r>
              <a:rPr lang="ko-KR" altLang="en-US" dirty="0"/>
              <a:t> 만져보고 </a:t>
            </a:r>
            <a:r>
              <a:rPr lang="ko-KR" altLang="en-US" dirty="0" err="1"/>
              <a:t>사고싶었다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708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지하상가 상인들이 직접 매장상품을 올리고 홍보 및 고객과 커뮤니케이션 할 수 있는 플랫폼 제공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그래서 기획하게 되었습니다</a:t>
            </a:r>
            <a:r>
              <a:rPr lang="en-US" altLang="ko-KR" dirty="0"/>
              <a:t>. </a:t>
            </a:r>
            <a:r>
              <a:rPr lang="ko-KR" altLang="en-US" dirty="0"/>
              <a:t>지하상가 통합 플랫폼</a:t>
            </a:r>
            <a:r>
              <a:rPr lang="en-US" altLang="ko-KR" dirty="0"/>
              <a:t> </a:t>
            </a:r>
            <a:r>
              <a:rPr lang="ko-KR" altLang="en-US" dirty="0"/>
              <a:t>＇지상</a:t>
            </a:r>
            <a:r>
              <a:rPr lang="en-US" altLang="ko-KR" dirty="0"/>
              <a:t>’ </a:t>
            </a:r>
            <a:r>
              <a:rPr lang="ko-KR" altLang="en-US" dirty="0"/>
              <a:t>메인</a:t>
            </a:r>
            <a:r>
              <a:rPr lang="en-US" altLang="ko-KR" dirty="0"/>
              <a:t>PM </a:t>
            </a:r>
            <a:r>
              <a:rPr lang="ko-KR" altLang="en-US" dirty="0"/>
              <a:t>조수현입니다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17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Q :  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마음에  드는 매장을 </a:t>
            </a:r>
            <a:endParaRPr lang="en-US" altLang="ko-KR" sz="12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algn="l"/>
            <a:r>
              <a:rPr lang="ko-KR" altLang="en-US" sz="1200" spc="-150" dirty="0" err="1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즐겨찾기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해놓고 싶었던 경험 없으셨나요 </a:t>
            </a:r>
            <a:r>
              <a:rPr lang="en-US" altLang="ko-KR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?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</a:p>
          <a:p>
            <a:pPr algn="l"/>
            <a:endParaRPr lang="en-US" altLang="ko-KR" dirty="0"/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ko-KR" altLang="en-US" dirty="0"/>
              <a:t>핸드폰 메모장에 </a:t>
            </a:r>
            <a:r>
              <a:rPr lang="ko-KR" altLang="en-US" dirty="0" err="1"/>
              <a:t>적어놓곤</a:t>
            </a:r>
            <a:r>
              <a:rPr lang="ko-KR" altLang="en-US" dirty="0"/>
              <a:t> </a:t>
            </a:r>
            <a:r>
              <a:rPr lang="ko-KR" altLang="en-US" dirty="0" err="1"/>
              <a:t>했었는데</a:t>
            </a:r>
            <a:r>
              <a:rPr lang="en-US" altLang="ko-KR" dirty="0"/>
              <a:t>,</a:t>
            </a:r>
            <a:r>
              <a:rPr lang="ko-KR" altLang="en-US" dirty="0"/>
              <a:t> 지상에서 편리한 메모기능을 제공합니다</a:t>
            </a:r>
            <a:r>
              <a:rPr lang="en-US" altLang="ko-KR" dirty="0"/>
              <a:t>.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ko-KR" altLang="en-US" dirty="0"/>
              <a:t>매장위치를 기억하기위해 핀 기능을 제공합니다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474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Q :  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마음에  드는 매장을 </a:t>
            </a:r>
            <a:endParaRPr lang="en-US" altLang="ko-KR" sz="12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algn="l"/>
            <a:r>
              <a:rPr lang="ko-KR" altLang="en-US" sz="1200" spc="-150" dirty="0" err="1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즐겨찾기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해놓고 싶었던 경험 없으셨나요 </a:t>
            </a:r>
            <a:r>
              <a:rPr lang="en-US" altLang="ko-KR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?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</a:p>
          <a:p>
            <a:pPr algn="l"/>
            <a:endParaRPr lang="en-US" altLang="ko-KR" dirty="0"/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ko-KR" altLang="en-US" dirty="0"/>
              <a:t>핸드폰 메모장에 </a:t>
            </a:r>
            <a:r>
              <a:rPr lang="ko-KR" altLang="en-US" dirty="0" err="1"/>
              <a:t>적어놓곤</a:t>
            </a:r>
            <a:r>
              <a:rPr lang="ko-KR" altLang="en-US" dirty="0"/>
              <a:t> </a:t>
            </a:r>
            <a:r>
              <a:rPr lang="ko-KR" altLang="en-US" dirty="0" err="1"/>
              <a:t>했었는데</a:t>
            </a:r>
            <a:r>
              <a:rPr lang="en-US" altLang="ko-KR" dirty="0"/>
              <a:t>,</a:t>
            </a:r>
            <a:r>
              <a:rPr lang="ko-KR" altLang="en-US" dirty="0"/>
              <a:t> 지상에서 편리한 메모기능을 제공합니다</a:t>
            </a:r>
            <a:r>
              <a:rPr lang="en-US" altLang="ko-KR" dirty="0"/>
              <a:t>.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ko-KR" altLang="en-US" dirty="0"/>
              <a:t>매장위치를 기억하기위해 핀 기능을 제공합니다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213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Q :  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마음에  드는 매장을 </a:t>
            </a:r>
            <a:endParaRPr lang="en-US" altLang="ko-KR" sz="12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algn="l"/>
            <a:r>
              <a:rPr lang="ko-KR" altLang="en-US" sz="1200" spc="-150" dirty="0" err="1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즐겨찾기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해놓고 싶었던 경험 없으셨나요 </a:t>
            </a:r>
            <a:r>
              <a:rPr lang="en-US" altLang="ko-KR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?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</a:p>
          <a:p>
            <a:pPr algn="l"/>
            <a:endParaRPr lang="en-US" altLang="ko-KR" dirty="0"/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ko-KR" altLang="en-US" dirty="0"/>
              <a:t>핸드폰 메모장에 </a:t>
            </a:r>
            <a:r>
              <a:rPr lang="ko-KR" altLang="en-US" dirty="0" err="1"/>
              <a:t>적어놓곤</a:t>
            </a:r>
            <a:r>
              <a:rPr lang="ko-KR" altLang="en-US" dirty="0"/>
              <a:t> </a:t>
            </a:r>
            <a:r>
              <a:rPr lang="ko-KR" altLang="en-US" dirty="0" err="1"/>
              <a:t>했었는데</a:t>
            </a:r>
            <a:r>
              <a:rPr lang="en-US" altLang="ko-KR" dirty="0"/>
              <a:t>,</a:t>
            </a:r>
            <a:r>
              <a:rPr lang="ko-KR" altLang="en-US" dirty="0"/>
              <a:t> 지상에서 편리한 메모기능을 제공합니다</a:t>
            </a:r>
            <a:r>
              <a:rPr lang="en-US" altLang="ko-KR" dirty="0"/>
              <a:t>.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ko-KR" altLang="en-US" dirty="0"/>
              <a:t>매장위치를 기억하기위해 핀 기능을 제공합니다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138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  <a:p>
            <a:pPr algn="l"/>
            <a:r>
              <a:rPr lang="en-US" altLang="ko-KR" dirty="0"/>
              <a:t>Q : </a:t>
            </a:r>
            <a:r>
              <a:rPr lang="ko-KR" altLang="en-US" dirty="0"/>
              <a:t>지하상가의 옷을 핸드폰으로 보고 </a:t>
            </a:r>
            <a:r>
              <a:rPr lang="ko-KR" altLang="en-US" sz="1400" dirty="0"/>
              <a:t>싶지는</a:t>
            </a:r>
            <a:r>
              <a:rPr lang="ko-KR" altLang="en-US" dirty="0"/>
              <a:t> 않으셨나요 </a:t>
            </a:r>
            <a:r>
              <a:rPr lang="en-US" altLang="ko-KR" dirty="0"/>
              <a:t>?</a:t>
            </a:r>
          </a:p>
          <a:p>
            <a:pPr algn="l"/>
            <a:endParaRPr lang="en-US" altLang="ko-KR" dirty="0"/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ko-KR" altLang="en-US" dirty="0"/>
              <a:t>저희 서비스를 통해 집에서 먼저 핸드폰으로 보고 가서 빠르게 구매하는 편리한 쇼핑경험을 제공합니다</a:t>
            </a:r>
            <a:r>
              <a:rPr lang="en-US" altLang="ko-KR" dirty="0"/>
              <a:t>.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ko-KR" altLang="en-US" dirty="0"/>
              <a:t>지하상가에서 봤던 옷을 집에서 다시 보고 고민할 시간을 제공합니다</a:t>
            </a:r>
            <a:r>
              <a:rPr lang="en-US" altLang="ko-KR" dirty="0"/>
              <a:t>.</a:t>
            </a:r>
          </a:p>
          <a:p>
            <a:pPr marL="0" indent="0" algn="l">
              <a:buFont typeface="Wingdings" panose="05000000000000000000" pitchFamily="2" charset="2"/>
              <a:buNone/>
            </a:pPr>
            <a:endParaRPr lang="en-US" altLang="ko-KR" dirty="0"/>
          </a:p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지하상가의 상품도 </a:t>
            </a:r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핸드폰으로 먼저 보고</a:t>
            </a:r>
            <a:endParaRPr lang="en-US" altLang="ko-KR" sz="12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사고 싶지 않으셨나요 </a:t>
            </a:r>
            <a:r>
              <a:rPr lang="en-US" altLang="ko-KR" sz="1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?</a:t>
            </a:r>
          </a:p>
          <a:p>
            <a:pPr marL="0" indent="0" algn="l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171450" indent="-171450" algn="l"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919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이부분을 좀 더 자세하게 보여드리면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지역별화면과 상품별 화면으로 나뉘는데요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지역별 화면은 강남</a:t>
            </a:r>
            <a:r>
              <a:rPr lang="en-US" altLang="ko-KR" dirty="0"/>
              <a:t>, </a:t>
            </a:r>
            <a:r>
              <a:rPr lang="ko-KR" altLang="en-US" dirty="0"/>
              <a:t>고속터미널</a:t>
            </a:r>
            <a:r>
              <a:rPr lang="en-US" altLang="ko-KR" dirty="0"/>
              <a:t>, </a:t>
            </a:r>
            <a:r>
              <a:rPr lang="ko-KR" altLang="en-US" dirty="0"/>
              <a:t>의정부 등 지역을 선택하면 해당 지하상가에 </a:t>
            </a:r>
            <a:r>
              <a:rPr lang="ko-KR" altLang="en-US" dirty="0" err="1"/>
              <a:t>입점되어있는</a:t>
            </a:r>
            <a:r>
              <a:rPr lang="ko-KR" altLang="en-US" dirty="0"/>
              <a:t> 상품들이 보여집니다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상품별 화면에서는 지역과 관계없이 모든 지하상가 상품들을 한번에 보여줍니다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D53AA-B3B6-4B61-98E7-292CD88F192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74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C85CE-DE2F-49FB-80A1-497607C13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946B78-283B-4DF1-A1A0-5FDB1D40C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AE2CBF-1559-4337-8804-354566C13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32C4E-67D7-4866-A6F4-DA2743FA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053544-E66A-44B9-8518-FC08BEC6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142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04188-F84F-4F48-AC1D-E3E2EF71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50FEB6-F3ED-4BFD-9468-334C1BDA0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BDA78-1A7E-4E13-B782-C9667279F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B9B838-076B-4CE7-A5D5-C30A0F12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8986C0-3717-4E21-AD25-44D0DE1E7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63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16D91B-1D7C-4ED4-BA00-DC47C8D40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C88583-1AC5-4956-ADBB-8E628281E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E8D80-67F8-4B22-93BC-9BC3DB06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29D1E-9236-4546-8466-6B75DB8B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D34763-CE54-4AA9-94E1-325F06834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259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A3D39-5333-4AE7-A697-C27E2F682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9C108-A2E1-442B-8F45-965646F5E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791F2C-1654-4B0C-9174-3754572C0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FA08C4-E068-416C-B21D-1DB6C8101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62E1D7-9366-4512-B62E-43AC5206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308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3B96F2-2AA4-4774-A5E9-6FBC3F609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7B871A-9570-436F-8FA5-7ED1C0148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08CE2E-9376-4063-9130-394304974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68D14-1081-48DB-A93B-F2ADFD2E8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403E8E-CAAD-4064-B3EB-9F4ABF50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23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468B5-A6BE-4DD3-BDE6-A6F0A580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D003C5-CCC9-46E5-BA69-FB766294F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C57AAC-9CDD-4A5F-B8EA-AE5883FA4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CF725B-FA8F-4624-957C-16E2898B8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E25D3E-A9C9-40B1-8195-FFE567FA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7C261F-8AF8-44C3-9FEB-DA8B32D1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026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00C28-176A-4920-8C97-AAFE16F15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14DE4B-E4A4-41B7-BF24-FB66BB4C0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0C8481-E72B-4186-B54D-C63D06047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6D731D-1A8B-497E-9E6D-C05BC94E70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5C54E0-D981-4A43-BC36-764E30F0C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CBD4EA-D28E-42F1-ABDE-879F202B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1A12E0-EB3D-4EDF-BD2F-EC22F22F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7BB6AE-034A-4085-B23A-3A49A4AE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14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7C674-9515-4F33-A9DD-113BCB22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CFF002-9797-41DB-B15D-B0C51B143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494A23-4A6B-45E8-8482-EAAB5D807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9B1CEF-9708-4E19-B558-AD40D1E9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3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95CFD6-7CB3-4DA4-8228-9140BE1B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AEA6B0-4AEE-4970-8705-A1DFFBA0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6C621-B7C8-40D5-ACCC-8B4D7BC42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90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4B9F0-AC2C-4017-9878-55C9F0F6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6FFAA-CDB6-4C0D-89EA-5EB3D2A48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AA23B0-ED0A-4C1D-BFEF-1EB55362C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376B75-9DF4-4CD0-8546-C7D04A008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727492-490E-4E74-8107-D5F188EF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7CE4C3-A95A-436C-9E4B-04E0FFCB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9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A7DB3-ED49-48DF-B867-29F27A9C9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ACCAFF-2691-40F4-A043-A666E0470D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81EA35-6F2E-4678-96BF-CE17A48F7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88BB0-ABED-47BE-877E-74480F570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15FC76-4FFF-460C-AF38-2081C297A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14EBE5-CFCC-4A2C-A934-B29B727C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505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4C0667-77CA-4619-BC38-94B85BE9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B8CD3-6B34-4043-96B9-D050A8BC5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8C21B1-ED0B-439F-82BA-9C42B97B08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8D0D8-AF95-4C4B-B53E-E3DF4E8063C4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20E968-EE05-46D6-90B2-253899995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7E4CA5-DD3B-4C74-AD85-75944C243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9A01E-15DE-48F3-B409-C630A2BDB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35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microsoft.com/office/2007/relationships/hdphoto" Target="../media/hdphoto13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microsoft.com/office/2007/relationships/hdphoto" Target="../media/hdphoto12.wdp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6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microsoft.com/office/2007/relationships/hdphoto" Target="../media/hdphoto15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14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microsoft.com/office/2007/relationships/hdphoto" Target="../media/hdphoto20.wdp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7.wdp"/><Relationship Id="rId11" Type="http://schemas.microsoft.com/office/2007/relationships/hdphoto" Target="../media/hdphoto19.wdp"/><Relationship Id="rId5" Type="http://schemas.openxmlformats.org/officeDocument/2006/relationships/image" Target="../media/image40.png"/><Relationship Id="rId15" Type="http://schemas.microsoft.com/office/2007/relationships/hdphoto" Target="../media/hdphoto21.wdp"/><Relationship Id="rId10" Type="http://schemas.openxmlformats.org/officeDocument/2006/relationships/image" Target="../media/image42.png"/><Relationship Id="rId4" Type="http://schemas.microsoft.com/office/2007/relationships/hdphoto" Target="../media/hdphoto16.wdp"/><Relationship Id="rId9" Type="http://schemas.openxmlformats.org/officeDocument/2006/relationships/image" Target="../media/image7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3.wdp"/><Relationship Id="rId5" Type="http://schemas.openxmlformats.org/officeDocument/2006/relationships/image" Target="../media/image47.png"/><Relationship Id="rId4" Type="http://schemas.microsoft.com/office/2007/relationships/hdphoto" Target="../media/hdphoto22.wdp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5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6.wdp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microsoft.com/office/2007/relationships/hdphoto" Target="../media/hdphoto25.wdp"/><Relationship Id="rId9" Type="http://schemas.microsoft.com/office/2007/relationships/hdphoto" Target="../media/hdphoto27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microsoft.com/office/2007/relationships/hdphoto" Target="../media/hdphoto4.wdp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microsoft.com/office/2007/relationships/hdphoto" Target="../media/hdphoto6.wdp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18" Type="http://schemas.microsoft.com/office/2007/relationships/hdphoto" Target="../media/hdphoto11.wdp"/><Relationship Id="rId3" Type="http://schemas.openxmlformats.org/officeDocument/2006/relationships/image" Target="../media/image16.jpg"/><Relationship Id="rId7" Type="http://schemas.openxmlformats.org/officeDocument/2006/relationships/image" Target="../media/image19.png"/><Relationship Id="rId12" Type="http://schemas.microsoft.com/office/2007/relationships/hdphoto" Target="../media/hdphoto8.wdp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microsoft.com/office/2007/relationships/hdphoto" Target="../media/hdphoto7.wdp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643F418-DB0A-4ABD-8B5C-B9BF650612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67" b="4738"/>
          <a:stretch/>
        </p:blipFill>
        <p:spPr>
          <a:xfrm>
            <a:off x="0" y="0"/>
            <a:ext cx="12192000" cy="68683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53222FA-AB18-4BF1-B44C-A48C2E952330}"/>
              </a:ext>
            </a:extLst>
          </p:cNvPr>
          <p:cNvSpPr/>
          <p:nvPr/>
        </p:nvSpPr>
        <p:spPr>
          <a:xfrm>
            <a:off x="0" y="0"/>
            <a:ext cx="12192000" cy="686831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5E20A5-6D70-4834-8493-7CDA17C8AC29}"/>
              </a:ext>
            </a:extLst>
          </p:cNvPr>
          <p:cNvSpPr/>
          <p:nvPr/>
        </p:nvSpPr>
        <p:spPr>
          <a:xfrm>
            <a:off x="0" y="3500438"/>
            <a:ext cx="565079" cy="216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E50D2F-44B3-4F0D-9E44-9DBAE77B63C1}"/>
              </a:ext>
            </a:extLst>
          </p:cNvPr>
          <p:cNvSpPr/>
          <p:nvPr/>
        </p:nvSpPr>
        <p:spPr>
          <a:xfrm>
            <a:off x="0" y="0"/>
            <a:ext cx="1304818" cy="3500438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8751D32-BC0A-4FE9-8B14-76C99D73C3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"/>
          <a:stretch/>
        </p:blipFill>
        <p:spPr>
          <a:xfrm>
            <a:off x="0" y="-36"/>
            <a:ext cx="6003534" cy="6945366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3525148-2BF3-4DF8-A508-B4CA6707F30E}"/>
              </a:ext>
            </a:extLst>
          </p:cNvPr>
          <p:cNvCxnSpPr>
            <a:cxnSpLocks/>
          </p:cNvCxnSpPr>
          <p:nvPr/>
        </p:nvCxnSpPr>
        <p:spPr>
          <a:xfrm flipV="1">
            <a:off x="1787703" y="-36"/>
            <a:ext cx="534256" cy="20548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F93F7EB-C826-46F7-BB8B-99491047127D}"/>
              </a:ext>
            </a:extLst>
          </p:cNvPr>
          <p:cNvCxnSpPr>
            <a:cxnSpLocks/>
          </p:cNvCxnSpPr>
          <p:nvPr/>
        </p:nvCxnSpPr>
        <p:spPr>
          <a:xfrm flipV="1">
            <a:off x="0" y="2998307"/>
            <a:ext cx="847619" cy="31353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3F724FCE-5F48-4929-AA3F-D400F3E52F99}"/>
              </a:ext>
            </a:extLst>
          </p:cNvPr>
          <p:cNvSpPr/>
          <p:nvPr/>
        </p:nvSpPr>
        <p:spPr>
          <a:xfrm>
            <a:off x="2683165" y="2824911"/>
            <a:ext cx="3722672" cy="67552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A759AEC9-8313-4A9D-95DB-06AFF74D9D54}"/>
              </a:ext>
            </a:extLst>
          </p:cNvPr>
          <p:cNvSpPr/>
          <p:nvPr/>
        </p:nvSpPr>
        <p:spPr>
          <a:xfrm>
            <a:off x="-314940" y="3921638"/>
            <a:ext cx="5677786" cy="458494"/>
          </a:xfrm>
          <a:prstGeom prst="parallelogram">
            <a:avLst/>
          </a:prstGeom>
          <a:solidFill>
            <a:schemeClr val="tx1">
              <a:lumMod val="95000"/>
              <a:lumOff val="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23C4C10A-886F-4321-A54B-A2A7CEDFC843}"/>
              </a:ext>
            </a:extLst>
          </p:cNvPr>
          <p:cNvSpPr/>
          <p:nvPr/>
        </p:nvSpPr>
        <p:spPr>
          <a:xfrm>
            <a:off x="2886936" y="2038484"/>
            <a:ext cx="3722672" cy="67552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0CA698-BE61-47A2-8F97-F2ADE16D6099}"/>
              </a:ext>
            </a:extLst>
          </p:cNvPr>
          <p:cNvSpPr txBox="1"/>
          <p:nvPr/>
        </p:nvSpPr>
        <p:spPr>
          <a:xfrm>
            <a:off x="1486567" y="2009001"/>
            <a:ext cx="417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ln>
                  <a:solidFill>
                    <a:schemeClr val="tx1">
                      <a:alpha val="56000"/>
                    </a:scheme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쇼핑</a:t>
            </a:r>
            <a:r>
              <a:rPr lang="ko-KR" altLang="en-US" sz="3200" spc="-3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어디에서 </a:t>
            </a:r>
            <a:r>
              <a:rPr lang="en-US" altLang="ko-KR" sz="3200" spc="-3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244722-ABCB-4120-AF3F-FF4AB7B0501E}"/>
              </a:ext>
            </a:extLst>
          </p:cNvPr>
          <p:cNvSpPr txBox="1"/>
          <p:nvPr/>
        </p:nvSpPr>
        <p:spPr>
          <a:xfrm>
            <a:off x="1567471" y="3964923"/>
            <a:ext cx="487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지하상가에서 편리한 쇼핑을 도와주는</a:t>
            </a:r>
            <a:endParaRPr lang="en-US" altLang="ko-KR" sz="2000" spc="-150" dirty="0">
              <a:ln>
                <a:solidFill>
                  <a:schemeClr val="bg1">
                    <a:alpha val="37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1269EC-D2B3-48AE-994D-D32B30189AD9}"/>
              </a:ext>
            </a:extLst>
          </p:cNvPr>
          <p:cNvSpPr txBox="1"/>
          <p:nvPr/>
        </p:nvSpPr>
        <p:spPr>
          <a:xfrm>
            <a:off x="2809120" y="4391050"/>
            <a:ext cx="2838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rgbClr val="DD3B52">
                      <a:alpha val="61000"/>
                    </a:srgbClr>
                  </a:solidFill>
                </a:ln>
                <a:solidFill>
                  <a:srgbClr val="DD3B5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지하상가 통합 플랫폼</a:t>
            </a:r>
            <a:endParaRPr lang="en-US" altLang="ko-KR" sz="2000" spc="-150" dirty="0">
              <a:ln>
                <a:solidFill>
                  <a:srgbClr val="DD3B52">
                    <a:alpha val="61000"/>
                  </a:srgbClr>
                </a:solidFill>
              </a:ln>
              <a:solidFill>
                <a:srgbClr val="DD3B52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C2E0BC-5420-4476-B1B9-A80EC7334C2A}"/>
              </a:ext>
            </a:extLst>
          </p:cNvPr>
          <p:cNvGrpSpPr/>
          <p:nvPr/>
        </p:nvGrpSpPr>
        <p:grpSpPr>
          <a:xfrm>
            <a:off x="736832" y="2685762"/>
            <a:ext cx="1585128" cy="1028518"/>
            <a:chOff x="736832" y="2685762"/>
            <a:chExt cx="1585128" cy="102851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F9032D-883A-4A67-90F4-05A7D07E2238}"/>
                </a:ext>
              </a:extLst>
            </p:cNvPr>
            <p:cNvSpPr txBox="1"/>
            <p:nvPr/>
          </p:nvSpPr>
          <p:spPr>
            <a:xfrm>
              <a:off x="736832" y="2685762"/>
              <a:ext cx="3234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spc="-300" dirty="0">
                  <a:ln>
                    <a:solidFill>
                      <a:srgbClr val="DD3B52">
                        <a:alpha val="56000"/>
                      </a:srgbClr>
                    </a:solidFill>
                  </a:ln>
                  <a:solidFill>
                    <a:srgbClr val="DD3B52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지     </a:t>
              </a:r>
              <a:endParaRPr lang="en-US" altLang="ko-KR" sz="4000" spc="-3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70B3EA-5783-488E-89AD-A5E5945BF4BD}"/>
                </a:ext>
              </a:extLst>
            </p:cNvPr>
            <p:cNvSpPr txBox="1"/>
            <p:nvPr/>
          </p:nvSpPr>
          <p:spPr>
            <a:xfrm>
              <a:off x="1324118" y="2698617"/>
              <a:ext cx="9978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spc="-300" dirty="0">
                  <a:ln>
                    <a:solidFill>
                      <a:srgbClr val="DD3B52">
                        <a:alpha val="56000"/>
                      </a:srgbClr>
                    </a:solidFill>
                  </a:ln>
                  <a:solidFill>
                    <a:srgbClr val="DD3B52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상</a:t>
              </a:r>
              <a:endParaRPr lang="en-US" altLang="ko-KR" sz="4000" spc="-300" dirty="0">
                <a:ln>
                  <a:solidFill>
                    <a:schemeClr val="tx1">
                      <a:alpha val="33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57E625-F1C1-4364-B254-4FABC593CE2F}"/>
              </a:ext>
            </a:extLst>
          </p:cNvPr>
          <p:cNvSpPr txBox="1"/>
          <p:nvPr/>
        </p:nvSpPr>
        <p:spPr>
          <a:xfrm>
            <a:off x="2020360" y="3039017"/>
            <a:ext cx="1142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ln>
                  <a:solidFill>
                    <a:schemeClr val="tx1">
                      <a:alpha val="33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에서</a:t>
            </a:r>
            <a:endParaRPr lang="en-US" altLang="ko-KR" sz="4000" spc="-300" dirty="0">
              <a:ln>
                <a:solidFill>
                  <a:schemeClr val="tx1">
                    <a:alpha val="33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14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391631-E3C4-4147-A3BB-E880A4AA33E4}"/>
              </a:ext>
            </a:extLst>
          </p:cNvPr>
          <p:cNvSpPr txBox="1"/>
          <p:nvPr/>
        </p:nvSpPr>
        <p:spPr>
          <a:xfrm>
            <a:off x="0" y="-538609"/>
            <a:ext cx="23391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ln>
                  <a:solidFill>
                    <a:schemeClr val="tx1">
                      <a:alpha val="51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비즈니스모델</a:t>
            </a:r>
            <a:endParaRPr lang="en-US" altLang="ko-KR" sz="3200" spc="-150" dirty="0">
              <a:ln>
                <a:solidFill>
                  <a:schemeClr val="tx1">
                    <a:alpha val="51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3200" spc="-150" dirty="0">
              <a:ln>
                <a:solidFill>
                  <a:schemeClr val="tx1">
                    <a:alpha val="51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  <a:cs typeface="함초롬바탕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0E114C-CB69-41C9-A7C1-B2051EFCA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1" b="5402"/>
          <a:stretch/>
        </p:blipFill>
        <p:spPr>
          <a:xfrm>
            <a:off x="-1" y="0"/>
            <a:ext cx="12192001" cy="686631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00B0DA4-8C06-4475-BA77-BC22B4E938C9}"/>
              </a:ext>
            </a:extLst>
          </p:cNvPr>
          <p:cNvSpPr/>
          <p:nvPr/>
        </p:nvSpPr>
        <p:spPr>
          <a:xfrm>
            <a:off x="0" y="12966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6" descr="판매원 icon에 대한 이미지 검색결과">
            <a:extLst>
              <a:ext uri="{FF2B5EF4-FFF2-40B4-BE49-F238E27FC236}">
                <a16:creationId xmlns:a16="http://schemas.microsoft.com/office/drawing/2014/main" id="{6C3324CD-552B-420A-A221-B90045AE7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690" y="3262253"/>
            <a:ext cx="1878340" cy="187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D887EF9-B39E-4F29-A46B-F132D0C64E85}"/>
              </a:ext>
            </a:extLst>
          </p:cNvPr>
          <p:cNvGrpSpPr/>
          <p:nvPr/>
        </p:nvGrpSpPr>
        <p:grpSpPr>
          <a:xfrm>
            <a:off x="142865" y="626424"/>
            <a:ext cx="4171720" cy="830997"/>
            <a:chOff x="2481941" y="48542"/>
            <a:chExt cx="4171720" cy="8309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991C9E2-070F-4CFC-B4D0-2640254AE318}"/>
                </a:ext>
              </a:extLst>
            </p:cNvPr>
            <p:cNvSpPr/>
            <p:nvPr/>
          </p:nvSpPr>
          <p:spPr>
            <a:xfrm>
              <a:off x="2567503" y="463206"/>
              <a:ext cx="1532369" cy="371695"/>
            </a:xfrm>
            <a:prstGeom prst="rect">
              <a:avLst/>
            </a:prstGeom>
            <a:solidFill>
              <a:srgbClr val="DD3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10BFA5-8844-4F50-BCCC-EBCEABE9723F}"/>
                </a:ext>
              </a:extLst>
            </p:cNvPr>
            <p:cNvSpPr txBox="1"/>
            <p:nvPr/>
          </p:nvSpPr>
          <p:spPr>
            <a:xfrm>
              <a:off x="2481941" y="48542"/>
              <a:ext cx="41717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지하상가 통합 플랫폼</a:t>
              </a:r>
              <a:endParaRPr lang="en-US" altLang="ko-KR" sz="2400" spc="-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r>
                <a:rPr lang="ko-KR" altLang="en-US" sz="2400" spc="-3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비즈니스 모델</a:t>
              </a:r>
              <a:endParaRPr lang="en-US" altLang="ko-KR" sz="2400" spc="-3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5180508-CEBB-4EB1-9BA1-4837F5BBEEB4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11935326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6661414-B7E8-4843-9353-0BF145E914AC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3048000" cy="0"/>
          </a:xfrm>
          <a:prstGeom prst="line">
            <a:avLst/>
          </a:prstGeom>
          <a:ln w="19050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28" name="Picture 4" descr="iphone icon png에 대한 이미지 검색결과">
            <a:extLst>
              <a:ext uri="{FF2B5EF4-FFF2-40B4-BE49-F238E27FC236}">
                <a16:creationId xmlns:a16="http://schemas.microsoft.com/office/drawing/2014/main" id="{DF334850-4F6A-4655-9088-C2E1F6EF0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837" y="3102336"/>
            <a:ext cx="2198174" cy="219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948BB83-07FF-453E-9535-FC481B420F1A}"/>
              </a:ext>
            </a:extLst>
          </p:cNvPr>
          <p:cNvCxnSpPr>
            <a:cxnSpLocks/>
          </p:cNvCxnSpPr>
          <p:nvPr/>
        </p:nvCxnSpPr>
        <p:spPr>
          <a:xfrm>
            <a:off x="4071257" y="4201423"/>
            <a:ext cx="4123193" cy="0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0F6947F-A464-4283-95A6-06CDC70E3019}"/>
              </a:ext>
            </a:extLst>
          </p:cNvPr>
          <p:cNvSpPr txBox="1"/>
          <p:nvPr/>
        </p:nvSpPr>
        <p:spPr>
          <a:xfrm>
            <a:off x="2795262" y="5343108"/>
            <a:ext cx="151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mobile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DFFA7-AFC9-42F2-B29F-ACFB795F276E}"/>
              </a:ext>
            </a:extLst>
          </p:cNvPr>
          <p:cNvSpPr txBox="1"/>
          <p:nvPr/>
        </p:nvSpPr>
        <p:spPr>
          <a:xfrm>
            <a:off x="8459814" y="5249165"/>
            <a:ext cx="151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offline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AF6BD6F-880D-4399-B7B8-D8872EFB2E11}"/>
              </a:ext>
            </a:extLst>
          </p:cNvPr>
          <p:cNvCxnSpPr>
            <a:cxnSpLocks/>
          </p:cNvCxnSpPr>
          <p:nvPr/>
        </p:nvCxnSpPr>
        <p:spPr>
          <a:xfrm>
            <a:off x="3263166" y="2803112"/>
            <a:ext cx="1237714" cy="0"/>
          </a:xfrm>
          <a:prstGeom prst="line">
            <a:avLst/>
          </a:prstGeom>
          <a:ln w="57150">
            <a:solidFill>
              <a:srgbClr val="DD3B52">
                <a:alpha val="85000"/>
              </a:srgb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03BCD73-6582-4733-8A33-3331B91A807D}"/>
              </a:ext>
            </a:extLst>
          </p:cNvPr>
          <p:cNvCxnSpPr>
            <a:cxnSpLocks/>
          </p:cNvCxnSpPr>
          <p:nvPr/>
        </p:nvCxnSpPr>
        <p:spPr>
          <a:xfrm>
            <a:off x="5191019" y="2278844"/>
            <a:ext cx="1900661" cy="0"/>
          </a:xfrm>
          <a:prstGeom prst="line">
            <a:avLst/>
          </a:prstGeom>
          <a:ln w="57150">
            <a:solidFill>
              <a:srgbClr val="DD3B52">
                <a:alpha val="84000"/>
              </a:srgb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B485858-B9E8-4D79-8B03-8E9ED3EAA2C5}"/>
              </a:ext>
            </a:extLst>
          </p:cNvPr>
          <p:cNvSpPr/>
          <p:nvPr/>
        </p:nvSpPr>
        <p:spPr>
          <a:xfrm>
            <a:off x="-1441786" y="420719"/>
            <a:ext cx="565258" cy="254503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0C592-7EE8-4899-8006-E3CB14E186A2}"/>
              </a:ext>
            </a:extLst>
          </p:cNvPr>
          <p:cNvSpPr txBox="1"/>
          <p:nvPr/>
        </p:nvSpPr>
        <p:spPr>
          <a:xfrm>
            <a:off x="2455837" y="2300212"/>
            <a:ext cx="735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지하상가</a:t>
            </a:r>
            <a:r>
              <a:rPr lang="ko-KR" altLang="en-US" sz="2800" spc="-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에서 </a:t>
            </a:r>
            <a:r>
              <a:rPr lang="ko-KR" altLang="en-US" sz="2800" spc="-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새로운 쇼핑 경험</a:t>
            </a:r>
            <a:r>
              <a:rPr lang="ko-KR" altLang="en-US" sz="2800" spc="-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을 제공합니다</a:t>
            </a:r>
            <a:r>
              <a:rPr lang="en-US" altLang="ko-KR" sz="2800" spc="-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366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CB319F9D-4D2C-4B67-8C03-3470BB6684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4843"/>
          <a:stretch/>
        </p:blipFill>
        <p:spPr>
          <a:xfrm>
            <a:off x="-1" y="0"/>
            <a:ext cx="12217823" cy="6858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E4AF13-657E-4BFD-AEE8-BE4CD284DA17}"/>
              </a:ext>
            </a:extLst>
          </p:cNvPr>
          <p:cNvSpPr/>
          <p:nvPr/>
        </p:nvSpPr>
        <p:spPr>
          <a:xfrm>
            <a:off x="-1" y="0"/>
            <a:ext cx="12217822" cy="689451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3E2DD9C-8944-464F-BA06-741C744E3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433" y="3125103"/>
            <a:ext cx="2884756" cy="153287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6862DDF-AD0F-4D85-B223-801D660FE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466" y="3125104"/>
            <a:ext cx="2884754" cy="15328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EFF6F31-8303-47AB-9FA1-724E4D720E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91" y="3125104"/>
            <a:ext cx="2884755" cy="1532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05EBB7-DC96-44DC-B428-3E29556903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87" y="1600258"/>
            <a:ext cx="3518452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7EEB9AA6-C223-41D7-BAC9-15DAD0E89FA3}"/>
              </a:ext>
            </a:extLst>
          </p:cNvPr>
          <p:cNvGrpSpPr/>
          <p:nvPr/>
        </p:nvGrpSpPr>
        <p:grpSpPr>
          <a:xfrm>
            <a:off x="201567" y="637474"/>
            <a:ext cx="4171720" cy="830997"/>
            <a:chOff x="2481941" y="-367791"/>
            <a:chExt cx="4171720" cy="83099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9C4323-6DA0-4900-BAED-52309AB0FC60}"/>
                </a:ext>
              </a:extLst>
            </p:cNvPr>
            <p:cNvSpPr/>
            <p:nvPr/>
          </p:nvSpPr>
          <p:spPr>
            <a:xfrm>
              <a:off x="2567504" y="47707"/>
              <a:ext cx="1034775" cy="371695"/>
            </a:xfrm>
            <a:prstGeom prst="rect">
              <a:avLst/>
            </a:prstGeom>
            <a:solidFill>
              <a:srgbClr val="DD3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98F98A-4588-492D-BD5B-2AACC86756A2}"/>
                </a:ext>
              </a:extLst>
            </p:cNvPr>
            <p:cNvSpPr txBox="1"/>
            <p:nvPr/>
          </p:nvSpPr>
          <p:spPr>
            <a:xfrm>
              <a:off x="2481941" y="-367791"/>
              <a:ext cx="41717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지하상가 통합 플랫폼</a:t>
              </a:r>
              <a:endParaRPr lang="en-US" altLang="ko-KR" sz="2400" spc="-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r>
                <a:rPr lang="ko-KR" altLang="en-US" sz="2400" spc="-3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수익구조</a:t>
              </a:r>
              <a:endParaRPr lang="en-US" altLang="ko-KR" sz="2400" spc="-3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856FDEB-393D-4FD0-9327-753EE130A62B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1193532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E6EB0F-3062-4825-8276-6E054F43A0DA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3048000" cy="0"/>
          </a:xfrm>
          <a:prstGeom prst="line">
            <a:avLst/>
          </a:prstGeom>
          <a:ln w="19050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827620BC-EEA4-4B59-9291-0D48C888CD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189" y="3125103"/>
            <a:ext cx="2884743" cy="1532866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46232E67-D58B-4973-ADBD-BBFDF4896B43}"/>
              </a:ext>
            </a:extLst>
          </p:cNvPr>
          <p:cNvGrpSpPr/>
          <p:nvPr/>
        </p:nvGrpSpPr>
        <p:grpSpPr>
          <a:xfrm>
            <a:off x="7891739" y="1086113"/>
            <a:ext cx="2808258" cy="2038990"/>
            <a:chOff x="7891739" y="1086113"/>
            <a:chExt cx="2808258" cy="203899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B2C54F6-37FF-4149-8555-7125E1FD9712}"/>
                </a:ext>
              </a:extLst>
            </p:cNvPr>
            <p:cNvCxnSpPr>
              <a:cxnSpLocks/>
            </p:cNvCxnSpPr>
            <p:nvPr/>
          </p:nvCxnSpPr>
          <p:spPr>
            <a:xfrm>
              <a:off x="8330195" y="1963899"/>
              <a:ext cx="0" cy="1161204"/>
            </a:xfrm>
            <a:prstGeom prst="line">
              <a:avLst/>
            </a:prstGeom>
            <a:ln w="12700">
              <a:solidFill>
                <a:srgbClr val="DD3B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원형: 비어 있음 39">
              <a:extLst>
                <a:ext uri="{FF2B5EF4-FFF2-40B4-BE49-F238E27FC236}">
                  <a16:creationId xmlns:a16="http://schemas.microsoft.com/office/drawing/2014/main" id="{2615CBEA-A24C-4E8F-B198-7CA1D2668356}"/>
                </a:ext>
              </a:extLst>
            </p:cNvPr>
            <p:cNvSpPr/>
            <p:nvPr/>
          </p:nvSpPr>
          <p:spPr>
            <a:xfrm>
              <a:off x="8239441" y="1785113"/>
              <a:ext cx="181508" cy="178786"/>
            </a:xfrm>
            <a:prstGeom prst="donut">
              <a:avLst>
                <a:gd name="adj" fmla="val 11842"/>
              </a:avLst>
            </a:prstGeom>
            <a:solidFill>
              <a:srgbClr val="DD3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BAEA2C7-3F53-4EB7-A479-D4A96B64B009}"/>
                </a:ext>
              </a:extLst>
            </p:cNvPr>
            <p:cNvSpPr txBox="1"/>
            <p:nvPr/>
          </p:nvSpPr>
          <p:spPr>
            <a:xfrm>
              <a:off x="7891739" y="1086113"/>
              <a:ext cx="280825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배너 광고수익</a:t>
              </a:r>
              <a:endParaRPr lang="en-US" altLang="ko-KR" sz="20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r>
                <a:rPr lang="ko-KR" altLang="en-US" spc="-15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수수료를 통한 수익창출</a:t>
              </a:r>
              <a:endPara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233A3DC-F0B3-4FEA-97A7-248B51AF1592}"/>
              </a:ext>
            </a:extLst>
          </p:cNvPr>
          <p:cNvGrpSpPr/>
          <p:nvPr/>
        </p:nvGrpSpPr>
        <p:grpSpPr>
          <a:xfrm>
            <a:off x="1941048" y="1707402"/>
            <a:ext cx="2808258" cy="1407368"/>
            <a:chOff x="7891739" y="1086113"/>
            <a:chExt cx="2808258" cy="1407368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71EDC318-A0BE-42D1-8A2E-92C08E01FECA}"/>
                </a:ext>
              </a:extLst>
            </p:cNvPr>
            <p:cNvCxnSpPr>
              <a:cxnSpLocks/>
            </p:cNvCxnSpPr>
            <p:nvPr/>
          </p:nvCxnSpPr>
          <p:spPr>
            <a:xfrm>
              <a:off x="8330195" y="1963899"/>
              <a:ext cx="0" cy="529582"/>
            </a:xfrm>
            <a:prstGeom prst="line">
              <a:avLst/>
            </a:prstGeom>
            <a:ln w="12700">
              <a:solidFill>
                <a:srgbClr val="DD3B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83F499C8-F0E3-4F34-A278-AC343303CBCF}"/>
                </a:ext>
              </a:extLst>
            </p:cNvPr>
            <p:cNvSpPr/>
            <p:nvPr/>
          </p:nvSpPr>
          <p:spPr>
            <a:xfrm>
              <a:off x="8239441" y="1785113"/>
              <a:ext cx="181508" cy="178786"/>
            </a:xfrm>
            <a:prstGeom prst="donut">
              <a:avLst>
                <a:gd name="adj" fmla="val 11842"/>
              </a:avLst>
            </a:prstGeom>
            <a:solidFill>
              <a:srgbClr val="DD3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033118C-3117-40BF-9D18-B51F47D36B82}"/>
                </a:ext>
              </a:extLst>
            </p:cNvPr>
            <p:cNvSpPr txBox="1"/>
            <p:nvPr/>
          </p:nvSpPr>
          <p:spPr>
            <a:xfrm>
              <a:off x="7891739" y="1086113"/>
              <a:ext cx="280825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광고 유지기간</a:t>
              </a:r>
              <a:endParaRPr lang="en-US" altLang="ko-KR" sz="20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r>
                <a:rPr lang="ko-KR" altLang="en-US" spc="-15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rPr>
                <a:t>일주일 간격으로 업데이트</a:t>
              </a:r>
              <a:endParaRPr lang="en-US" altLang="ko-KR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511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E4AF13-657E-4BFD-AEE8-BE4CD284DA17}"/>
              </a:ext>
            </a:extLst>
          </p:cNvPr>
          <p:cNvSpPr/>
          <p:nvPr/>
        </p:nvSpPr>
        <p:spPr>
          <a:xfrm>
            <a:off x="-1" y="0"/>
            <a:ext cx="12217822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2167F-811A-44E8-9B5C-86D9D1928BE4}"/>
              </a:ext>
            </a:extLst>
          </p:cNvPr>
          <p:cNvSpPr/>
          <p:nvPr/>
        </p:nvSpPr>
        <p:spPr>
          <a:xfrm>
            <a:off x="244176" y="1481031"/>
            <a:ext cx="11753253" cy="52169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95027CC-ADE3-42E3-8E0E-0AB1E96F46EC}"/>
              </a:ext>
            </a:extLst>
          </p:cNvPr>
          <p:cNvSpPr/>
          <p:nvPr/>
        </p:nvSpPr>
        <p:spPr>
          <a:xfrm>
            <a:off x="256674" y="650035"/>
            <a:ext cx="1782038" cy="336235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BB2DC44-6694-40C7-A362-24F8476C7957}"/>
              </a:ext>
            </a:extLst>
          </p:cNvPr>
          <p:cNvSpPr/>
          <p:nvPr/>
        </p:nvSpPr>
        <p:spPr>
          <a:xfrm>
            <a:off x="2167952" y="650035"/>
            <a:ext cx="954389" cy="338815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25BAB6-92C9-4E86-925E-0DC0749C8BB0}"/>
              </a:ext>
            </a:extLst>
          </p:cNvPr>
          <p:cNvSpPr/>
          <p:nvPr/>
        </p:nvSpPr>
        <p:spPr>
          <a:xfrm>
            <a:off x="6918507" y="3980401"/>
            <a:ext cx="2332592" cy="237377"/>
          </a:xfrm>
          <a:prstGeom prst="rect">
            <a:avLst/>
          </a:prstGeom>
          <a:solidFill>
            <a:srgbClr val="CCED0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44D17-A0C5-4949-9871-AF82CCF0166C}"/>
              </a:ext>
            </a:extLst>
          </p:cNvPr>
          <p:cNvSpPr/>
          <p:nvPr/>
        </p:nvSpPr>
        <p:spPr>
          <a:xfrm>
            <a:off x="6106160" y="2835827"/>
            <a:ext cx="4634425" cy="242587"/>
          </a:xfrm>
          <a:prstGeom prst="rect">
            <a:avLst/>
          </a:prstGeom>
          <a:solidFill>
            <a:srgbClr val="CCED0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A4CC66-3F0F-45D7-9927-2ADBED50E364}"/>
              </a:ext>
            </a:extLst>
          </p:cNvPr>
          <p:cNvSpPr txBox="1"/>
          <p:nvPr/>
        </p:nvSpPr>
        <p:spPr>
          <a:xfrm>
            <a:off x="4042140" y="1576150"/>
            <a:ext cx="43236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dirty="0">
                <a:ln>
                  <a:solidFill>
                    <a:schemeClr val="tx1">
                      <a:lumMod val="65000"/>
                      <a:lumOff val="35000"/>
                      <a:alpha val="17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함초롬바탕" panose="02030504000101010101" pitchFamily="18" charset="-127"/>
              </a:rPr>
              <a:t>부평지하상가</a:t>
            </a:r>
            <a:r>
              <a:rPr lang="en-US" altLang="ko-KR" sz="2500" spc="-150" dirty="0">
                <a:ln>
                  <a:solidFill>
                    <a:schemeClr val="tx1">
                      <a:lumMod val="65000"/>
                      <a:lumOff val="35000"/>
                      <a:alpha val="17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500" spc="-150" dirty="0">
                <a:ln>
                  <a:solidFill>
                    <a:schemeClr val="tx1">
                      <a:lumMod val="65000"/>
                      <a:lumOff val="35000"/>
                      <a:alpha val="17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함초롬바탕" panose="02030504000101010101" pitchFamily="18" charset="-127"/>
              </a:rPr>
              <a:t>복합쇼핑공간 변신 </a:t>
            </a:r>
            <a:endParaRPr lang="en-US" altLang="ko-KR" sz="2500" spc="-150" dirty="0">
              <a:ln>
                <a:solidFill>
                  <a:schemeClr val="tx1">
                    <a:lumMod val="65000"/>
                    <a:lumOff val="35000"/>
                    <a:alpha val="17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E3C119-CCCE-4AAB-B412-8D1F541156BA}"/>
              </a:ext>
            </a:extLst>
          </p:cNvPr>
          <p:cNvSpPr/>
          <p:nvPr/>
        </p:nvSpPr>
        <p:spPr>
          <a:xfrm>
            <a:off x="6005532" y="2356239"/>
            <a:ext cx="6024619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1076</a:t>
            </a:r>
            <a:r>
              <a:rPr lang="ko-KR" altLang="en-US" sz="12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개 지하상가 주인들은 지난 </a:t>
            </a:r>
            <a:r>
              <a:rPr lang="en-US" altLang="ko-KR" sz="12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r>
              <a:rPr lang="ko-KR" altLang="en-US" sz="12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년 동안 쇼핑환경 개선 전략에 따라 인터넷 네트워크 강화</a:t>
            </a:r>
            <a:r>
              <a:rPr lang="en-US" altLang="ko-KR" sz="12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출입구 </a:t>
            </a:r>
            <a:r>
              <a:rPr lang="ko-KR" altLang="en-US" sz="1200" spc="-150" dirty="0" err="1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모두몰</a:t>
            </a:r>
            <a:r>
              <a:rPr lang="ko-KR" altLang="en-US" sz="12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 이미지 통일</a:t>
            </a:r>
            <a:r>
              <a:rPr lang="en-US" altLang="ko-KR" sz="12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상징물 설치</a:t>
            </a:r>
            <a:r>
              <a:rPr lang="en-US" altLang="ko-KR" sz="12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20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웹진 운영</a:t>
            </a:r>
            <a:r>
              <a:rPr lang="en-US" altLang="ko-KR" sz="20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0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앱</a:t>
            </a:r>
            <a:r>
              <a:rPr lang="en-US" altLang="ko-KR" sz="20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0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응용프로그램</a:t>
            </a:r>
            <a:r>
              <a:rPr lang="en-US" altLang="ko-KR" sz="20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20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제작 등 다양한 활동을 펼쳤다</a:t>
            </a:r>
            <a:r>
              <a:rPr lang="en-US" altLang="ko-KR" sz="20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600" spc="-150" dirty="0">
              <a:ln>
                <a:solidFill>
                  <a:schemeClr val="tx1">
                    <a:alpha val="10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사드</a:t>
            </a:r>
            <a:r>
              <a:rPr lang="en-US" altLang="ko-KR" sz="1400" spc="-15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4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초</a:t>
            </a:r>
            <a:r>
              <a:rPr lang="ko-KR" altLang="en-US" sz="1400" spc="-15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고도 </a:t>
            </a:r>
            <a:r>
              <a:rPr lang="ko-KR" altLang="en-US" sz="14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미사일방어체계</a:t>
            </a:r>
            <a:r>
              <a:rPr lang="en-US" altLang="ko-KR" sz="14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4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배치 이후 급감한 중국인 관광객</a:t>
            </a:r>
            <a:r>
              <a:rPr lang="en-US" altLang="ko-KR" sz="14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400" spc="-150" dirty="0" err="1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유커</a:t>
            </a:r>
            <a:r>
              <a:rPr lang="en-US" altLang="ko-KR" sz="14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14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들을 대체하기 위해 </a:t>
            </a:r>
            <a:r>
              <a:rPr lang="ko-KR" altLang="en-US" sz="20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외국인 유치 홍보실</a:t>
            </a:r>
            <a:r>
              <a:rPr lang="ko-KR" altLang="en-US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을 운영하고</a:t>
            </a:r>
            <a:r>
              <a:rPr lang="en-US" altLang="ko-KR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국내 체류 외국 유학생 대상으로 홍보</a:t>
            </a:r>
            <a:r>
              <a:rPr lang="ko-KR" altLang="en-US" sz="12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도 강화했다</a:t>
            </a:r>
            <a:r>
              <a:rPr lang="en-US" altLang="ko-KR" sz="12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4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상인과 고객</a:t>
            </a:r>
            <a:r>
              <a:rPr lang="en-US" altLang="ko-KR" sz="14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지역주민들의 소통을 위해 문화센터도 운영하고 있다</a:t>
            </a:r>
            <a:r>
              <a:rPr lang="en-US" altLang="ko-KR" sz="14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. </a:t>
            </a:r>
            <a:endParaRPr lang="ko-KR" altLang="en-US" sz="1400" spc="-150" dirty="0">
              <a:ln>
                <a:solidFill>
                  <a:schemeClr val="tx1">
                    <a:alpha val="10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583FC0-456D-4E3E-9AE6-CC6DD1614617}"/>
              </a:ext>
            </a:extLst>
          </p:cNvPr>
          <p:cNvSpPr/>
          <p:nvPr/>
        </p:nvSpPr>
        <p:spPr>
          <a:xfrm>
            <a:off x="353185" y="23653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r>
              <a:rPr lang="ko-KR" altLang="en-US" sz="12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년간 </a:t>
            </a:r>
            <a:r>
              <a:rPr lang="en-US" altLang="ko-KR" sz="12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18</a:t>
            </a:r>
            <a:r>
              <a:rPr lang="ko-KR" altLang="en-US" sz="12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억 들여 시설개선  </a:t>
            </a:r>
            <a:br>
              <a:rPr lang="ko-KR" altLang="en-US" sz="12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en-US" altLang="ko-KR" sz="12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2018</a:t>
            </a:r>
            <a:r>
              <a:rPr lang="ko-KR" altLang="en-US" sz="1200" spc="-150" dirty="0" smtClean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년부터  </a:t>
            </a:r>
            <a:r>
              <a:rPr lang="en-US" altLang="ko-KR" sz="12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'</a:t>
            </a:r>
            <a:r>
              <a:rPr lang="ko-KR" altLang="en-US" sz="1200" spc="-150" dirty="0" err="1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모두몰</a:t>
            </a:r>
            <a:r>
              <a:rPr lang="en-US" altLang="ko-KR" sz="12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로 변경 </a:t>
            </a:r>
            <a:r>
              <a:rPr lang="ko-KR" altLang="en-US" sz="16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/>
            </a:r>
            <a:br>
              <a:rPr lang="ko-KR" altLang="en-US" sz="16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16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길안내</a:t>
            </a:r>
            <a:r>
              <a:rPr lang="en-US" altLang="ko-KR" sz="16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·</a:t>
            </a:r>
            <a:r>
              <a:rPr lang="ko-KR" altLang="en-US" sz="16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매장정보 앱 내놓고 </a:t>
            </a:r>
            <a:br>
              <a:rPr lang="ko-KR" altLang="en-US" sz="16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2000" spc="-150" dirty="0">
                <a:ln>
                  <a:solidFill>
                    <a:schemeClr val="tx1">
                      <a:alpha val="12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외국인 관광객 유치도 나서</a:t>
            </a:r>
            <a:endParaRPr lang="ko-KR" altLang="en-US" sz="1600" spc="-150" dirty="0">
              <a:ln>
                <a:solidFill>
                  <a:schemeClr val="tx1">
                    <a:alpha val="12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050" name="Picture 2" descr="http://img.hankyung.com/photo/201711/AA.15300444.1.jpg">
            <a:extLst>
              <a:ext uri="{FF2B5EF4-FFF2-40B4-BE49-F238E27FC236}">
                <a16:creationId xmlns:a16="http://schemas.microsoft.com/office/drawing/2014/main" id="{D7E4E7F0-3693-4AE3-8767-7DD4FCCCD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5" y="3611568"/>
            <a:ext cx="5387728" cy="272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E75C330-F9BD-4908-8EF1-C4F1D24CE1A4}"/>
              </a:ext>
            </a:extLst>
          </p:cNvPr>
          <p:cNvCxnSpPr>
            <a:cxnSpLocks/>
          </p:cNvCxnSpPr>
          <p:nvPr/>
        </p:nvCxnSpPr>
        <p:spPr>
          <a:xfrm>
            <a:off x="353185" y="2176757"/>
            <a:ext cx="114336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0BA1E-234B-48A2-AE93-24B96F24C259}"/>
              </a:ext>
            </a:extLst>
          </p:cNvPr>
          <p:cNvSpPr/>
          <p:nvPr/>
        </p:nvSpPr>
        <p:spPr>
          <a:xfrm>
            <a:off x="244176" y="637977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1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부평지하상가에서 외국인들이 쇼핑을 즐기고 있다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1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/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1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강준완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1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기자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EE3860-19D8-4552-9A72-627E9FB63151}"/>
              </a:ext>
            </a:extLst>
          </p:cNvPr>
          <p:cNvSpPr/>
          <p:nvPr/>
        </p:nvSpPr>
        <p:spPr>
          <a:xfrm>
            <a:off x="10054148" y="1890658"/>
            <a:ext cx="16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입력 </a:t>
            </a:r>
            <a:r>
              <a:rPr lang="en-US" altLang="ko-KR" sz="1200" dirty="0">
                <a:ln>
                  <a:solidFill>
                    <a:schemeClr val="tx1">
                      <a:alpha val="8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2017-11-27 20:45</a:t>
            </a:r>
            <a:endParaRPr lang="ko-KR" altLang="en-US" sz="1200" dirty="0">
              <a:ln>
                <a:solidFill>
                  <a:schemeClr val="tx1">
                    <a:alpha val="8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10F12B-B860-4398-8F1A-9944088C70BF}"/>
              </a:ext>
            </a:extLst>
          </p:cNvPr>
          <p:cNvSpPr/>
          <p:nvPr/>
        </p:nvSpPr>
        <p:spPr>
          <a:xfrm>
            <a:off x="6005532" y="5687882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sz="1400" spc="-150" dirty="0">
              <a:ln>
                <a:solidFill>
                  <a:schemeClr val="tx1">
                    <a:alpha val="10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상점 주인들도 사드 보복 이후 한</a:t>
            </a:r>
            <a:r>
              <a:rPr lang="en-US" altLang="ko-KR" sz="14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·</a:t>
            </a:r>
            <a:r>
              <a:rPr lang="ko-KR" altLang="en-US" sz="14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중 간 관계개선 움직임이 일면서 예전의 호황을 기대하고 있다</a:t>
            </a:r>
            <a:r>
              <a:rPr lang="en-US" altLang="ko-KR" sz="1400" spc="-1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endParaRPr lang="ko-KR" altLang="en-US" sz="1400" spc="-150" dirty="0">
              <a:ln>
                <a:solidFill>
                  <a:schemeClr val="tx1">
                    <a:alpha val="10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75D839-B219-4802-8A33-6905EBAD52FC}"/>
              </a:ext>
            </a:extLst>
          </p:cNvPr>
          <p:cNvSpPr/>
          <p:nvPr/>
        </p:nvSpPr>
        <p:spPr>
          <a:xfrm>
            <a:off x="6005532" y="4771562"/>
            <a:ext cx="67466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 smtClean="0">
                <a:ln>
                  <a:solidFill>
                    <a:schemeClr val="tx1">
                      <a:alpha val="1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pc="-150" dirty="0" smtClean="0">
                <a:ln>
                  <a:solidFill>
                    <a:schemeClr val="tx1">
                      <a:alpha val="1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평일에 </a:t>
            </a:r>
            <a:r>
              <a:rPr lang="en-US" altLang="ko-KR" spc="-150" dirty="0" smtClean="0">
                <a:ln>
                  <a:solidFill>
                    <a:schemeClr val="tx1">
                      <a:alpha val="1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8</a:t>
            </a:r>
            <a:r>
              <a:rPr lang="ko-KR" altLang="en-US" spc="-150" dirty="0" smtClean="0">
                <a:ln>
                  <a:solidFill>
                    <a:schemeClr val="tx1">
                      <a:alpha val="1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만 명</a:t>
            </a:r>
            <a:r>
              <a:rPr lang="en-US" altLang="ko-KR" spc="-150" dirty="0" smtClean="0">
                <a:ln>
                  <a:solidFill>
                    <a:schemeClr val="tx1">
                      <a:alpha val="1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pc="-150" dirty="0" smtClean="0">
                <a:ln>
                  <a:solidFill>
                    <a:schemeClr val="tx1">
                      <a:alpha val="1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주말에는 </a:t>
            </a:r>
            <a:r>
              <a:rPr lang="en-US" altLang="ko-KR" spc="-150" dirty="0" smtClean="0">
                <a:ln>
                  <a:solidFill>
                    <a:schemeClr val="tx1">
                      <a:alpha val="1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10</a:t>
            </a:r>
            <a:r>
              <a:rPr lang="ko-KR" altLang="en-US" spc="-150" dirty="0" smtClean="0">
                <a:ln>
                  <a:solidFill>
                    <a:schemeClr val="tx1">
                      <a:alpha val="1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만 명 넘게 </a:t>
            </a:r>
            <a:r>
              <a:rPr lang="en-US" altLang="ko-KR" spc="-150" dirty="0" smtClean="0">
                <a:ln>
                  <a:solidFill>
                    <a:schemeClr val="tx1">
                      <a:alpha val="1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‘</a:t>
            </a:r>
            <a:r>
              <a:rPr lang="ko-KR" altLang="en-US" spc="-150" dirty="0" err="1" smtClean="0">
                <a:ln>
                  <a:solidFill>
                    <a:schemeClr val="tx1">
                      <a:alpha val="1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모두몰</a:t>
            </a:r>
            <a:r>
              <a:rPr lang="en-US" altLang="ko-KR" spc="-150" dirty="0" smtClean="0">
                <a:ln>
                  <a:solidFill>
                    <a:schemeClr val="tx1">
                      <a:alpha val="1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’</a:t>
            </a:r>
            <a:r>
              <a:rPr lang="ko-KR" altLang="en-US" spc="-150" dirty="0" smtClean="0">
                <a:ln>
                  <a:solidFill>
                    <a:schemeClr val="tx1">
                      <a:alpha val="1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을 찾는다</a:t>
            </a:r>
            <a:r>
              <a:rPr lang="en-US" altLang="ko-KR" spc="-150" dirty="0" smtClean="0">
                <a:ln>
                  <a:solidFill>
                    <a:schemeClr val="tx1">
                      <a:alpha val="18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”</a:t>
            </a:r>
          </a:p>
          <a:p>
            <a:r>
              <a:rPr lang="ko-KR" altLang="en-US" sz="1600" spc="-150" dirty="0" smtClean="0">
                <a:ln>
                  <a:solidFill>
                    <a:srgbClr val="DD3B52">
                      <a:alpha val="32000"/>
                    </a:srgbClr>
                  </a:solidFill>
                </a:ln>
                <a:solidFill>
                  <a:srgbClr val="DD3B52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“ 최근에는 </a:t>
            </a:r>
            <a:r>
              <a:rPr lang="ko-KR" altLang="en-US" sz="1600" spc="-150" dirty="0" err="1" smtClean="0">
                <a:ln>
                  <a:solidFill>
                    <a:srgbClr val="DD3B52">
                      <a:alpha val="32000"/>
                    </a:srgbClr>
                  </a:solidFill>
                </a:ln>
                <a:solidFill>
                  <a:srgbClr val="DD3B52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유커</a:t>
            </a:r>
            <a:r>
              <a:rPr lang="ko-KR" altLang="en-US" sz="1600" spc="-150" dirty="0" smtClean="0">
                <a:ln>
                  <a:solidFill>
                    <a:srgbClr val="DD3B52">
                      <a:alpha val="32000"/>
                    </a:srgbClr>
                  </a:solidFill>
                </a:ln>
                <a:solidFill>
                  <a:srgbClr val="DD3B52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 외에 방글라데시 네팔 베트남 등</a:t>
            </a:r>
            <a:r>
              <a:rPr lang="ko-KR" altLang="en-US" sz="2000" spc="-150" dirty="0" smtClean="0">
                <a:ln>
                  <a:solidFill>
                    <a:srgbClr val="DD3B52">
                      <a:alpha val="32000"/>
                    </a:srgbClr>
                  </a:solidFill>
                </a:ln>
                <a:solidFill>
                  <a:srgbClr val="DD3B52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2000" spc="-150" dirty="0" smtClean="0">
              <a:ln>
                <a:solidFill>
                  <a:srgbClr val="DD3B52">
                    <a:alpha val="32000"/>
                  </a:srgbClr>
                </a:solidFill>
              </a:ln>
              <a:solidFill>
                <a:srgbClr val="DD3B52"/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000" spc="-150" dirty="0" smtClean="0">
                <a:ln>
                  <a:solidFill>
                    <a:srgbClr val="DD3B52">
                      <a:alpha val="32000"/>
                    </a:srgbClr>
                  </a:solidFill>
                </a:ln>
                <a:solidFill>
                  <a:srgbClr val="DD3B52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    </a:t>
            </a:r>
            <a:r>
              <a:rPr lang="ko-KR" altLang="en-US" sz="2000" spc="-150" dirty="0">
                <a:ln>
                  <a:solidFill>
                    <a:srgbClr val="DD3B52">
                      <a:alpha val="32000"/>
                    </a:srgbClr>
                  </a:solidFill>
                </a:ln>
                <a:solidFill>
                  <a:srgbClr val="DD3B52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고객들이 다변화하고 있다 </a:t>
            </a:r>
            <a:r>
              <a:rPr lang="en-US" altLang="ko-KR" sz="2000" spc="-150" dirty="0">
                <a:ln>
                  <a:solidFill>
                    <a:srgbClr val="DD3B52">
                      <a:alpha val="32000"/>
                    </a:srgbClr>
                  </a:solidFill>
                </a:ln>
                <a:solidFill>
                  <a:srgbClr val="DD3B52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75088B-B59F-4520-85C1-E013567E74B7}"/>
              </a:ext>
            </a:extLst>
          </p:cNvPr>
          <p:cNvSpPr txBox="1"/>
          <p:nvPr/>
        </p:nvSpPr>
        <p:spPr>
          <a:xfrm>
            <a:off x="181872" y="582594"/>
            <a:ext cx="417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지하상가 사업단 </a:t>
            </a:r>
            <a:r>
              <a:rPr lang="en-US" altLang="ko-KR" sz="2400" spc="-300" dirty="0">
                <a:ln>
                  <a:solidFill>
                    <a:schemeClr val="tx1">
                      <a:alpha val="3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en-US" altLang="ko-KR" sz="2400" spc="-300" dirty="0">
                <a:ln>
                  <a:solidFill>
                    <a:schemeClr val="tx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2400" spc="-300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시설공단</a:t>
            </a:r>
            <a:r>
              <a:rPr lang="ko-KR" altLang="en-US" sz="2400" spc="-300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ko-KR" altLang="en-US" sz="2400" spc="-300" dirty="0">
                <a:ln>
                  <a:solidFill>
                    <a:schemeClr val="tx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과</a:t>
            </a:r>
            <a:endParaRPr lang="en-US" altLang="ko-KR" sz="2400" spc="-300" dirty="0">
              <a:ln>
                <a:solidFill>
                  <a:schemeClr val="tx1">
                    <a:alpha val="37000"/>
                  </a:schemeClr>
                </a:solidFill>
              </a:ln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2400" spc="-300" dirty="0">
                <a:ln>
                  <a:solidFill>
                    <a:schemeClr val="tx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제휴를 </a:t>
            </a:r>
            <a:r>
              <a:rPr lang="ko-KR" altLang="en-US" sz="2400" spc="-300" dirty="0" smtClean="0">
                <a:ln>
                  <a:solidFill>
                    <a:schemeClr val="tx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통한  </a:t>
            </a:r>
            <a:r>
              <a:rPr lang="ko-KR" altLang="en-US" sz="2400" spc="-300" dirty="0">
                <a:ln>
                  <a:solidFill>
                    <a:schemeClr val="tx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서비스 발전 계획</a:t>
            </a:r>
            <a:endParaRPr lang="en-US" altLang="ko-KR" sz="2400" spc="-300" dirty="0">
              <a:ln>
                <a:solidFill>
                  <a:schemeClr val="tx1">
                    <a:alpha val="37000"/>
                  </a:schemeClr>
                </a:solidFill>
              </a:ln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CACEC20-3658-4B3E-BC85-2F4F82BF064F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1193532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4270455-24E2-40C1-B5D0-9E5FD410EBBE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3048000" cy="0"/>
          </a:xfrm>
          <a:prstGeom prst="line">
            <a:avLst/>
          </a:prstGeom>
          <a:ln w="19050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18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ork에 대한 이미지 검색결과">
            <a:extLst>
              <a:ext uri="{FF2B5EF4-FFF2-40B4-BE49-F238E27FC236}">
                <a16:creationId xmlns:a16="http://schemas.microsoft.com/office/drawing/2014/main" id="{F2389595-797C-44F5-A398-299C10E92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09" b="3736"/>
          <a:stretch/>
        </p:blipFill>
        <p:spPr bwMode="auto">
          <a:xfrm>
            <a:off x="0" y="-12942"/>
            <a:ext cx="12192000" cy="687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0A0379-E85E-43F0-A254-B2126E9DACEF}"/>
              </a:ext>
            </a:extLst>
          </p:cNvPr>
          <p:cNvSpPr/>
          <p:nvPr/>
        </p:nvSpPr>
        <p:spPr>
          <a:xfrm>
            <a:off x="-1" y="-17789"/>
            <a:ext cx="12191999" cy="6870942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A0F188-10A7-4D94-A1C9-DBA15C4E8A92}"/>
              </a:ext>
            </a:extLst>
          </p:cNvPr>
          <p:cNvGrpSpPr/>
          <p:nvPr/>
        </p:nvGrpSpPr>
        <p:grpSpPr>
          <a:xfrm>
            <a:off x="152151" y="718795"/>
            <a:ext cx="4171720" cy="830997"/>
            <a:chOff x="2494659" y="335876"/>
            <a:chExt cx="4171720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8A9CD4-DB53-4C13-8113-5ACE3CD4A4ED}"/>
                </a:ext>
              </a:extLst>
            </p:cNvPr>
            <p:cNvSpPr/>
            <p:nvPr/>
          </p:nvSpPr>
          <p:spPr>
            <a:xfrm>
              <a:off x="2576854" y="751374"/>
              <a:ext cx="1037870" cy="371768"/>
            </a:xfrm>
            <a:prstGeom prst="rect">
              <a:avLst/>
            </a:prstGeom>
            <a:solidFill>
              <a:srgbClr val="DD3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000FEE-F376-405F-85DB-EC3AB7B712D6}"/>
                </a:ext>
              </a:extLst>
            </p:cNvPr>
            <p:cNvSpPr txBox="1"/>
            <p:nvPr/>
          </p:nvSpPr>
          <p:spPr>
            <a:xfrm>
              <a:off x="2494659" y="335876"/>
              <a:ext cx="41717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지하상가  매장 점주  대상</a:t>
              </a:r>
              <a:endParaRPr lang="en-US" altLang="ko-KR" sz="2400" spc="-3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r>
                <a:rPr lang="ko-KR" altLang="en-US" sz="2400" spc="-30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설문조사    진행</a:t>
              </a:r>
              <a:endParaRPr lang="en-US" altLang="ko-KR" sz="2400" spc="-3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pic>
        <p:nvPicPr>
          <p:cNvPr id="17" name="Picture 6" descr="note illustration에 대한 이미지 검색결과">
            <a:extLst>
              <a:ext uri="{FF2B5EF4-FFF2-40B4-BE49-F238E27FC236}">
                <a16:creationId xmlns:a16="http://schemas.microsoft.com/office/drawing/2014/main" id="{5E9D46DF-48ED-42B7-B2A7-34C6E2B86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84667" y="2562334"/>
            <a:ext cx="6822665" cy="512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ADB1D1A-0293-49D3-B060-24E86366E2F0}"/>
              </a:ext>
            </a:extLst>
          </p:cNvPr>
          <p:cNvSpPr txBox="1"/>
          <p:nvPr/>
        </p:nvSpPr>
        <p:spPr>
          <a:xfrm>
            <a:off x="4323871" y="3892887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 err="1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시즌별</a:t>
            </a:r>
            <a:r>
              <a:rPr lang="ko-KR" altLang="en-US" sz="1600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 </a:t>
            </a:r>
            <a:r>
              <a:rPr lang="ko-KR" altLang="en-US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함초롬바탕" panose="02030504000101010101" pitchFamily="18" charset="-127"/>
              </a:rPr>
              <a:t>주력상품</a:t>
            </a:r>
            <a:r>
              <a:rPr lang="ko-KR" altLang="en-US" sz="1600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이 따로 있나요 </a:t>
            </a:r>
            <a:r>
              <a:rPr lang="en-US" altLang="ko-KR" sz="1600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594F81-54F5-4F4A-9C8A-FE004110334A}"/>
              </a:ext>
            </a:extLst>
          </p:cNvPr>
          <p:cNvSpPr txBox="1"/>
          <p:nvPr/>
        </p:nvSpPr>
        <p:spPr>
          <a:xfrm>
            <a:off x="4323871" y="4596348"/>
            <a:ext cx="356860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지하상가 상품을 홍보할 수 있는 </a:t>
            </a:r>
            <a:r>
              <a:rPr lang="ko-KR" altLang="en-US" sz="1600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함초롬바탕" panose="02030504000101010101" pitchFamily="18" charset="-127"/>
              </a:rPr>
              <a:t>앱이 제공되면</a:t>
            </a:r>
            <a:endParaRPr lang="en-US" altLang="ko-KR" sz="1600" spc="-150" dirty="0">
              <a:ln>
                <a:solidFill>
                  <a:schemeClr val="tx1">
                    <a:alpha val="17000"/>
                  </a:scheme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  <a:cs typeface="함초롬바탕" panose="02030504000101010101" pitchFamily="18" charset="-127"/>
            </a:endParaRPr>
          </a:p>
          <a:p>
            <a:r>
              <a:rPr lang="ko-KR" altLang="en-US" sz="1700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함초롬바탕" panose="02030504000101010101" pitchFamily="18" charset="-127"/>
              </a:rPr>
              <a:t>사용할 의사가 </a:t>
            </a:r>
            <a:r>
              <a:rPr lang="ko-KR" altLang="en-US" sz="1700" spc="-150" dirty="0" err="1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함초롬바탕" panose="02030504000101010101" pitchFamily="18" charset="-127"/>
              </a:rPr>
              <a:t>있으신가요</a:t>
            </a:r>
            <a:r>
              <a:rPr lang="ko-KR" altLang="en-US" sz="1700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함초롬바탕" panose="02030504000101010101" pitchFamily="18" charset="-127"/>
              </a:rPr>
              <a:t> </a:t>
            </a:r>
            <a:r>
              <a:rPr lang="en-US" altLang="ko-KR" sz="1700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함초롬바탕" panose="02030504000101010101" pitchFamily="18" charset="-127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6401D5-DDB1-419A-BAA3-299358EC40D3}"/>
              </a:ext>
            </a:extLst>
          </p:cNvPr>
          <p:cNvSpPr txBox="1"/>
          <p:nvPr/>
        </p:nvSpPr>
        <p:spPr>
          <a:xfrm>
            <a:off x="4323871" y="5524385"/>
            <a:ext cx="338105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지하상가 상인들에게  </a:t>
            </a:r>
            <a:r>
              <a:rPr lang="ko-KR" altLang="en-US" sz="1700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함초롬바탕" panose="02030504000101010101" pitchFamily="18" charset="-127"/>
              </a:rPr>
              <a:t>어떤 고충이 있나요</a:t>
            </a:r>
            <a:r>
              <a:rPr lang="en-US" altLang="ko-KR" sz="1700" spc="-150" dirty="0">
                <a:ln>
                  <a:solidFill>
                    <a:schemeClr val="tx1">
                      <a:alpha val="17000"/>
                    </a:scheme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함초롬바탕" panose="02030504000101010101" pitchFamily="18" charset="-127"/>
              </a:rPr>
              <a:t>?</a:t>
            </a:r>
          </a:p>
        </p:txBody>
      </p:sp>
      <p:pic>
        <p:nvPicPr>
          <p:cNvPr id="1032" name="Picture 8" descr="check pencil png에 대한 이미지 검색결과">
            <a:extLst>
              <a:ext uri="{FF2B5EF4-FFF2-40B4-BE49-F238E27FC236}">
                <a16:creationId xmlns:a16="http://schemas.microsoft.com/office/drawing/2014/main" id="{44EA369A-1903-4108-9E34-88B6AC2D0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716" y="3715389"/>
            <a:ext cx="448480" cy="44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heck pencil png에 대한 이미지 검색결과">
            <a:extLst>
              <a:ext uri="{FF2B5EF4-FFF2-40B4-BE49-F238E27FC236}">
                <a16:creationId xmlns:a16="http://schemas.microsoft.com/office/drawing/2014/main" id="{9ED1546C-F149-44C6-A462-B52C479C3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181" y="4390176"/>
            <a:ext cx="448480" cy="44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check pencil png에 대한 이미지 검색결과">
            <a:extLst>
              <a:ext uri="{FF2B5EF4-FFF2-40B4-BE49-F238E27FC236}">
                <a16:creationId xmlns:a16="http://schemas.microsoft.com/office/drawing/2014/main" id="{C0CBA7F8-2E98-4387-AA4C-9026FE56A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716" y="5309080"/>
            <a:ext cx="448480" cy="44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60FA56-D3EF-4123-A6FD-5493BF562FC5}"/>
              </a:ext>
            </a:extLst>
          </p:cNvPr>
          <p:cNvSpPr txBox="1"/>
          <p:nvPr/>
        </p:nvSpPr>
        <p:spPr>
          <a:xfrm>
            <a:off x="4756047" y="2690162"/>
            <a:ext cx="2459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tx1">
                      <a:alpha val="61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  <a:cs typeface="조선일보명조" panose="02030304000000000000" pitchFamily="18" charset="-127"/>
              </a:rPr>
              <a:t>지하상가 통합 앱에 관한</a:t>
            </a:r>
            <a:endParaRPr lang="en-US" altLang="ko-KR" sz="2000" spc="-150" dirty="0">
              <a:ln>
                <a:solidFill>
                  <a:schemeClr val="tx1">
                    <a:alpha val="61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tx1">
                      <a:alpha val="61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  <a:cs typeface="조선일보명조" panose="02030304000000000000" pitchFamily="18" charset="-127"/>
              </a:rPr>
              <a:t>상인 설문조사</a:t>
            </a:r>
            <a:endParaRPr lang="en-US" altLang="ko-KR" sz="2000" spc="-150" dirty="0">
              <a:ln>
                <a:solidFill>
                  <a:schemeClr val="tx1">
                    <a:alpha val="61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31AF29-0630-42D6-9AAF-4A44704A4AD2}"/>
              </a:ext>
            </a:extLst>
          </p:cNvPr>
          <p:cNvSpPr txBox="1"/>
          <p:nvPr/>
        </p:nvSpPr>
        <p:spPr>
          <a:xfrm rot="21067521">
            <a:off x="6142292" y="5847793"/>
            <a:ext cx="1836017" cy="584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rgbClr val="C00000">
                      <a:alpha val="17000"/>
                    </a:srgbClr>
                  </a:solidFill>
                </a:ln>
                <a:solidFill>
                  <a:srgbClr val="C00000"/>
                </a:solidFill>
                <a:latin typeface="pil" panose="02000000000000000000" pitchFamily="2" charset="-127"/>
                <a:ea typeface="pil" panose="02000000000000000000" pitchFamily="2" charset="-127"/>
                <a:cs typeface="함초롬바탕" panose="02030504000101010101" pitchFamily="18" charset="-127"/>
              </a:rPr>
              <a:t>광고 미흡</a:t>
            </a:r>
            <a:endParaRPr lang="en-US" altLang="ko-KR" sz="3200" spc="-150" dirty="0">
              <a:ln>
                <a:solidFill>
                  <a:srgbClr val="C00000">
                    <a:alpha val="17000"/>
                  </a:srgbClr>
                </a:solidFill>
              </a:ln>
              <a:solidFill>
                <a:srgbClr val="C00000"/>
              </a:solidFill>
              <a:latin typeface="pil" panose="02000000000000000000" pitchFamily="2" charset="-127"/>
              <a:ea typeface="pil" panose="02000000000000000000" pitchFamily="2" charset="-127"/>
              <a:cs typeface="함초롬바탕" panose="02030504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4C3476D-EAAC-4002-AC84-DBCC1F82175F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11935326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13C438C-2C2E-4A2E-BE8E-83E13EAD9BDA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3048000" cy="0"/>
          </a:xfrm>
          <a:prstGeom prst="line">
            <a:avLst/>
          </a:prstGeom>
          <a:ln w="19050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44A958-3B42-4EE7-BBD1-78D172745458}"/>
              </a:ext>
            </a:extLst>
          </p:cNvPr>
          <p:cNvSpPr/>
          <p:nvPr/>
        </p:nvSpPr>
        <p:spPr>
          <a:xfrm>
            <a:off x="-790276" y="2435659"/>
            <a:ext cx="565258" cy="254503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7B134401-B5D9-464F-BC13-CB266F971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948" y="540390"/>
            <a:ext cx="3565576" cy="63419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868EDA-C6CF-4FFB-B4B3-EAFE83AE7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5610" y="540393"/>
            <a:ext cx="3565577" cy="63419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E48B2A9-6C16-41E1-BA82-7785CCC89F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7972" y="540389"/>
            <a:ext cx="3565577" cy="63419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4BA019-5ABE-4A84-85FB-3744AC248720}"/>
              </a:ext>
            </a:extLst>
          </p:cNvPr>
          <p:cNvSpPr/>
          <p:nvPr/>
        </p:nvSpPr>
        <p:spPr>
          <a:xfrm>
            <a:off x="8387" y="0"/>
            <a:ext cx="12191999" cy="6870942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7A4FDC-2D84-47DA-ADDA-282FB6EC2809}"/>
              </a:ext>
            </a:extLst>
          </p:cNvPr>
          <p:cNvSpPr/>
          <p:nvPr/>
        </p:nvSpPr>
        <p:spPr>
          <a:xfrm>
            <a:off x="1441985" y="1092794"/>
            <a:ext cx="1229296" cy="371768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8A9CD4-DB53-4C13-8113-5ACE3CD4A4ED}"/>
              </a:ext>
            </a:extLst>
          </p:cNvPr>
          <p:cNvSpPr/>
          <p:nvPr/>
        </p:nvSpPr>
        <p:spPr>
          <a:xfrm>
            <a:off x="266948" y="1092794"/>
            <a:ext cx="1037870" cy="371768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E4AA9D-036C-4A76-A534-CC30A025E603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11935326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000FEE-F376-405F-85DB-EC3AB7B712D6}"/>
              </a:ext>
            </a:extLst>
          </p:cNvPr>
          <p:cNvSpPr txBox="1"/>
          <p:nvPr/>
        </p:nvSpPr>
        <p:spPr>
          <a:xfrm>
            <a:off x="170929" y="687569"/>
            <a:ext cx="417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지하상가  매장  점주 와</a:t>
            </a:r>
            <a:endParaRPr lang="en-US" altLang="ko-KR" sz="2400" spc="-30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r>
              <a:rPr lang="ko-KR" altLang="en-US" sz="2400" spc="-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카카오톡   </a:t>
            </a:r>
            <a:r>
              <a:rPr lang="en-US" altLang="ko-KR" sz="2400" spc="-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 </a:t>
            </a:r>
            <a:r>
              <a:rPr lang="ko-KR" altLang="en-US" sz="2400" spc="-300" dirty="0" err="1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인스타그램</a:t>
            </a:r>
            <a:r>
              <a:rPr lang="ko-KR" altLang="en-US" sz="2400" spc="-3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대화내용   </a:t>
            </a:r>
            <a:endParaRPr lang="en-US" altLang="ko-KR" sz="2400" spc="-30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C343000-2C9A-4520-963A-8AA6C9FB88E3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3048000" cy="0"/>
          </a:xfrm>
          <a:prstGeom prst="line">
            <a:avLst/>
          </a:prstGeom>
          <a:ln w="28575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FE9F5A-FBE8-4C7A-9388-727D4D605FDD}"/>
              </a:ext>
            </a:extLst>
          </p:cNvPr>
          <p:cNvGrpSpPr/>
          <p:nvPr/>
        </p:nvGrpSpPr>
        <p:grpSpPr>
          <a:xfrm>
            <a:off x="704500" y="2199317"/>
            <a:ext cx="3128024" cy="6106219"/>
            <a:chOff x="4531988" y="2117169"/>
            <a:chExt cx="3128024" cy="6106219"/>
          </a:xfrm>
        </p:grpSpPr>
        <p:pic>
          <p:nvPicPr>
            <p:cNvPr id="16" name="Picture 2" descr="iphone png에 대한 이미지 검색결과">
              <a:extLst>
                <a:ext uri="{FF2B5EF4-FFF2-40B4-BE49-F238E27FC236}">
                  <a16:creationId xmlns:a16="http://schemas.microsoft.com/office/drawing/2014/main" id="{820FCB4A-D2C3-4855-A32E-44498CE6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1988" y="2117169"/>
              <a:ext cx="3128024" cy="6106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C2CABCA-A9FF-49E5-8572-951ED79B2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92635" y="2887404"/>
              <a:ext cx="2558154" cy="4304507"/>
            </a:xfrm>
            <a:prstGeom prst="rect">
              <a:avLst/>
            </a:prstGeom>
          </p:spPr>
        </p:pic>
      </p:grpSp>
      <p:pic>
        <p:nvPicPr>
          <p:cNvPr id="43" name="Picture 2" descr="iphone png에 대한 이미지 검색결과">
            <a:extLst>
              <a:ext uri="{FF2B5EF4-FFF2-40B4-BE49-F238E27FC236}">
                <a16:creationId xmlns:a16="http://schemas.microsoft.com/office/drawing/2014/main" id="{1B4DC552-8B47-4046-AD8E-6725C73AA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518" y="2199317"/>
            <a:ext cx="3128024" cy="610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iphone png에 대한 이미지 검색결과">
            <a:extLst>
              <a:ext uri="{FF2B5EF4-FFF2-40B4-BE49-F238E27FC236}">
                <a16:creationId xmlns:a16="http://schemas.microsoft.com/office/drawing/2014/main" id="{2B3A2FD5-DC52-40EC-84B6-B74A28BA0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581" y="2206135"/>
            <a:ext cx="3128024" cy="610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0BA02B71-1F62-4000-B2A0-1B20D7F72599}"/>
              </a:ext>
            </a:extLst>
          </p:cNvPr>
          <p:cNvGrpSpPr/>
          <p:nvPr/>
        </p:nvGrpSpPr>
        <p:grpSpPr>
          <a:xfrm>
            <a:off x="4820645" y="2967506"/>
            <a:ext cx="2589100" cy="4321225"/>
            <a:chOff x="1865389" y="2422376"/>
            <a:chExt cx="2189776" cy="3670311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FBB0E6A-A4F0-4A83-9F27-B2FE956DC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b="53777"/>
            <a:stretch/>
          </p:blipFill>
          <p:spPr>
            <a:xfrm>
              <a:off x="1865389" y="2422376"/>
              <a:ext cx="2189776" cy="170696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B2A79EF-E20B-4531-AAE4-AFAD8C3F3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19013" b="33580"/>
            <a:stretch/>
          </p:blipFill>
          <p:spPr>
            <a:xfrm>
              <a:off x="1865389" y="4129342"/>
              <a:ext cx="2189776" cy="1963345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58CB7A3C-4857-4546-A0BB-B81982AD4C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36309" y="2969552"/>
            <a:ext cx="2576451" cy="4215301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FBF1F00F-AD40-42D9-863C-23087371F161}"/>
              </a:ext>
            </a:extLst>
          </p:cNvPr>
          <p:cNvGrpSpPr/>
          <p:nvPr/>
        </p:nvGrpSpPr>
        <p:grpSpPr>
          <a:xfrm>
            <a:off x="45530" y="9978"/>
            <a:ext cx="12191999" cy="6870942"/>
            <a:chOff x="45530" y="9978"/>
            <a:chExt cx="12191999" cy="6870942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68B156D-9A94-4B43-A5BF-75ABD0077DF7}"/>
                </a:ext>
              </a:extLst>
            </p:cNvPr>
            <p:cNvSpPr/>
            <p:nvPr/>
          </p:nvSpPr>
          <p:spPr>
            <a:xfrm>
              <a:off x="45530" y="9978"/>
              <a:ext cx="12191999" cy="6870942"/>
            </a:xfrm>
            <a:prstGeom prst="rect">
              <a:avLst/>
            </a:prstGeom>
            <a:solidFill>
              <a:schemeClr val="tx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FE81EEB9-7F6C-4F99-A9A5-5820131672BF}"/>
                </a:ext>
              </a:extLst>
            </p:cNvPr>
            <p:cNvGrpSpPr/>
            <p:nvPr/>
          </p:nvGrpSpPr>
          <p:grpSpPr>
            <a:xfrm>
              <a:off x="2382358" y="2094355"/>
              <a:ext cx="7559024" cy="2982631"/>
              <a:chOff x="2382358" y="2094355"/>
              <a:chExt cx="7559024" cy="2982631"/>
            </a:xfrm>
          </p:grpSpPr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C56BE352-FC0B-4296-A8C4-F633654248FE}"/>
                  </a:ext>
                </a:extLst>
              </p:cNvPr>
              <p:cNvGrpSpPr/>
              <p:nvPr/>
            </p:nvGrpSpPr>
            <p:grpSpPr>
              <a:xfrm>
                <a:off x="2671281" y="2094355"/>
                <a:ext cx="6990590" cy="1038603"/>
                <a:chOff x="2671281" y="2094355"/>
                <a:chExt cx="6990590" cy="1038603"/>
              </a:xfrm>
            </p:grpSpPr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EF2187BD-6BBB-4D7A-AAC6-8A13B8E491B3}"/>
                    </a:ext>
                  </a:extLst>
                </p:cNvPr>
                <p:cNvSpPr/>
                <p:nvPr/>
              </p:nvSpPr>
              <p:spPr>
                <a:xfrm>
                  <a:off x="2671281" y="2196683"/>
                  <a:ext cx="6990590" cy="714318"/>
                </a:xfrm>
                <a:prstGeom prst="rect">
                  <a:avLst/>
                </a:prstGeom>
                <a:solidFill>
                  <a:srgbClr val="DD3B52">
                    <a:alpha val="8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DD3B52"/>
                    </a:solidFill>
                  </a:endParaRPr>
                </a:p>
              </p:txBody>
            </p:sp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1C86C101-4AA5-4949-8280-1BC93FC911CB}"/>
                    </a:ext>
                  </a:extLst>
                </p:cNvPr>
                <p:cNvGrpSpPr/>
                <p:nvPr/>
              </p:nvGrpSpPr>
              <p:grpSpPr>
                <a:xfrm>
                  <a:off x="4133967" y="2094355"/>
                  <a:ext cx="4035914" cy="1038603"/>
                  <a:chOff x="4133967" y="2094355"/>
                  <a:chExt cx="4035914" cy="1038603"/>
                </a:xfrm>
              </p:grpSpPr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B508E43-A72B-4F55-AFE4-0BA2101A7C96}"/>
                      </a:ext>
                    </a:extLst>
                  </p:cNvPr>
                  <p:cNvSpPr txBox="1"/>
                  <p:nvPr/>
                </p:nvSpPr>
                <p:spPr>
                  <a:xfrm>
                    <a:off x="4845819" y="2377273"/>
                    <a:ext cx="295874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spc="-150" dirty="0">
                        <a:ln>
                          <a:solidFill>
                            <a:schemeClr val="bg1">
                              <a:alpha val="46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 </a:t>
                    </a:r>
                    <a:r>
                      <a:rPr lang="ko-KR" altLang="en-US" sz="2000" spc="-150" dirty="0">
                        <a:ln>
                          <a:solidFill>
                            <a:schemeClr val="bg1">
                              <a:alpha val="46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네 </a:t>
                    </a:r>
                    <a:r>
                      <a:rPr lang="en-US" altLang="ko-KR" sz="2000" spc="-150" dirty="0">
                        <a:ln>
                          <a:solidFill>
                            <a:schemeClr val="bg1">
                              <a:alpha val="46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, </a:t>
                    </a:r>
                    <a:r>
                      <a:rPr lang="ko-KR" altLang="en-US" sz="2000" spc="-150" dirty="0">
                        <a:ln>
                          <a:solidFill>
                            <a:schemeClr val="bg1">
                              <a:alpha val="46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사용할 의사 있습니다</a:t>
                    </a:r>
                    <a:r>
                      <a:rPr lang="en-US" altLang="ko-KR" sz="2000" spc="-150" dirty="0">
                        <a:ln>
                          <a:solidFill>
                            <a:schemeClr val="bg1">
                              <a:alpha val="46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 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64D23B7F-5409-4941-BE26-7CCBBE49FC51}"/>
                      </a:ext>
                    </a:extLst>
                  </p:cNvPr>
                  <p:cNvSpPr txBox="1"/>
                  <p:nvPr/>
                </p:nvSpPr>
                <p:spPr>
                  <a:xfrm>
                    <a:off x="4133967" y="2117295"/>
                    <a:ext cx="1096714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6000" spc="-150" dirty="0">
                        <a:ln>
                          <a:solidFill>
                            <a:schemeClr val="bg1">
                              <a:alpha val="46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 “ 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9D460F2B-3C70-474F-8AA8-E180AD9A8160}"/>
                      </a:ext>
                    </a:extLst>
                  </p:cNvPr>
                  <p:cNvSpPr txBox="1"/>
                  <p:nvPr/>
                </p:nvSpPr>
                <p:spPr>
                  <a:xfrm>
                    <a:off x="7365055" y="2094355"/>
                    <a:ext cx="80482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6000" spc="-150" dirty="0">
                        <a:ln>
                          <a:solidFill>
                            <a:schemeClr val="bg1">
                              <a:alpha val="46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 ”</a:t>
                    </a:r>
                  </a:p>
                </p:txBody>
              </p:sp>
            </p:grp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8CA1F44E-0A4E-4F42-834A-272F55220D95}"/>
                  </a:ext>
                </a:extLst>
              </p:cNvPr>
              <p:cNvGrpSpPr/>
              <p:nvPr/>
            </p:nvGrpSpPr>
            <p:grpSpPr>
              <a:xfrm>
                <a:off x="2656240" y="3031705"/>
                <a:ext cx="6990590" cy="1024685"/>
                <a:chOff x="2656240" y="3031705"/>
                <a:chExt cx="6990590" cy="1024685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6AEF161E-0B42-45DD-A94A-1D1C916E8F47}"/>
                    </a:ext>
                  </a:extLst>
                </p:cNvPr>
                <p:cNvSpPr/>
                <p:nvPr/>
              </p:nvSpPr>
              <p:spPr>
                <a:xfrm>
                  <a:off x="2656240" y="3139844"/>
                  <a:ext cx="6990590" cy="714318"/>
                </a:xfrm>
                <a:prstGeom prst="rect">
                  <a:avLst/>
                </a:prstGeom>
                <a:solidFill>
                  <a:srgbClr val="DD3B52">
                    <a:alpha val="8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DD3B52"/>
                    </a:solidFill>
                  </a:endParaRPr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4A166056-6294-40E2-BC6A-36E11E67DA91}"/>
                    </a:ext>
                  </a:extLst>
                </p:cNvPr>
                <p:cNvGrpSpPr/>
                <p:nvPr/>
              </p:nvGrpSpPr>
              <p:grpSpPr>
                <a:xfrm>
                  <a:off x="3202751" y="3031705"/>
                  <a:ext cx="5706728" cy="1024685"/>
                  <a:chOff x="3202751" y="3031705"/>
                  <a:chExt cx="5706728" cy="1024685"/>
                </a:xfrm>
              </p:grpSpPr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096DCA4F-DBF5-438D-97EA-165A1BCA6A98}"/>
                      </a:ext>
                    </a:extLst>
                  </p:cNvPr>
                  <p:cNvSpPr txBox="1"/>
                  <p:nvPr/>
                </p:nvSpPr>
                <p:spPr>
                  <a:xfrm>
                    <a:off x="3202751" y="3156550"/>
                    <a:ext cx="5706728" cy="6771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900" spc="-150" dirty="0">
                        <a:ln>
                          <a:solidFill>
                            <a:schemeClr val="bg1">
                              <a:alpha val="44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쿠폰제가 있으면 좋을 것 같아요</a:t>
                    </a:r>
                    <a:endParaRPr lang="en-US" altLang="ko-KR" sz="1900" spc="-150" dirty="0">
                      <a:ln>
                        <a:solidFill>
                          <a:schemeClr val="bg1">
                            <a:alpha val="44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Noto Sans CJK KR Thin" panose="020B0200000000000000" pitchFamily="34" charset="-127"/>
                      <a:ea typeface="Noto Sans CJK KR Thin" panose="020B0200000000000000" pitchFamily="34" charset="-127"/>
                    </a:endParaRPr>
                  </a:p>
                  <a:p>
                    <a:pPr algn="ctr"/>
                    <a:r>
                      <a:rPr lang="en-US" altLang="ko-KR" sz="1900" spc="-150" dirty="0">
                        <a:ln>
                          <a:solidFill>
                            <a:schemeClr val="bg1">
                              <a:alpha val="44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 </a:t>
                    </a:r>
                    <a:r>
                      <a:rPr lang="ko-KR" altLang="en-US" sz="1900" spc="-150" dirty="0">
                        <a:ln>
                          <a:solidFill>
                            <a:schemeClr val="bg1">
                              <a:alpha val="44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의류같은 경우 그런 쿠폰제는 거의 없으니까요</a:t>
                    </a:r>
                    <a:r>
                      <a:rPr lang="en-US" altLang="ko-KR" sz="1900" spc="-150" dirty="0">
                        <a:ln>
                          <a:solidFill>
                            <a:schemeClr val="bg1">
                              <a:alpha val="44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 </a:t>
                    </a:r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4BD4FB3B-F09F-41EE-8A4D-4B2728D9ADA2}"/>
                      </a:ext>
                    </a:extLst>
                  </p:cNvPr>
                  <p:cNvSpPr txBox="1"/>
                  <p:nvPr/>
                </p:nvSpPr>
                <p:spPr>
                  <a:xfrm>
                    <a:off x="3421618" y="3031705"/>
                    <a:ext cx="1096714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6000" spc="-150" dirty="0">
                        <a:ln>
                          <a:solidFill>
                            <a:schemeClr val="bg1">
                              <a:alpha val="46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 “ </a:t>
                    </a: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79BAFA31-F6A3-4041-A0FA-E79810465F18}"/>
                      </a:ext>
                    </a:extLst>
                  </p:cNvPr>
                  <p:cNvSpPr txBox="1"/>
                  <p:nvPr/>
                </p:nvSpPr>
                <p:spPr>
                  <a:xfrm>
                    <a:off x="7967596" y="3040727"/>
                    <a:ext cx="80482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6000" spc="-150" dirty="0">
                        <a:ln>
                          <a:solidFill>
                            <a:schemeClr val="bg1">
                              <a:alpha val="46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 ”</a:t>
                    </a:r>
                  </a:p>
                </p:txBody>
              </p:sp>
            </p:grp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4125BE2A-4D61-49C4-91FA-6697911273E5}"/>
                  </a:ext>
                </a:extLst>
              </p:cNvPr>
              <p:cNvGrpSpPr/>
              <p:nvPr/>
            </p:nvGrpSpPr>
            <p:grpSpPr>
              <a:xfrm>
                <a:off x="2382358" y="4054254"/>
                <a:ext cx="7559024" cy="1022732"/>
                <a:chOff x="2382358" y="4054254"/>
                <a:chExt cx="7559024" cy="102273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884D3C69-8F82-4165-80D4-F6DE1F8E4DC5}"/>
                    </a:ext>
                  </a:extLst>
                </p:cNvPr>
                <p:cNvSpPr/>
                <p:nvPr/>
              </p:nvSpPr>
              <p:spPr>
                <a:xfrm>
                  <a:off x="2671281" y="4123986"/>
                  <a:ext cx="6990590" cy="714318"/>
                </a:xfrm>
                <a:prstGeom prst="rect">
                  <a:avLst/>
                </a:prstGeom>
                <a:solidFill>
                  <a:srgbClr val="DD3B52">
                    <a:alpha val="8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DD3B52"/>
                    </a:solidFill>
                  </a:endParaRPr>
                </a:p>
              </p:txBody>
            </p: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3BD83C45-2809-48FB-988B-6213B8F9C91A}"/>
                    </a:ext>
                  </a:extLst>
                </p:cNvPr>
                <p:cNvGrpSpPr/>
                <p:nvPr/>
              </p:nvGrpSpPr>
              <p:grpSpPr>
                <a:xfrm>
                  <a:off x="2382358" y="4054254"/>
                  <a:ext cx="7559024" cy="1022732"/>
                  <a:chOff x="2382358" y="4054254"/>
                  <a:chExt cx="7559024" cy="1022732"/>
                </a:xfrm>
              </p:grpSpPr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5B0304A5-8EE6-444F-AAD2-D8EBA6661E98}"/>
                      </a:ext>
                    </a:extLst>
                  </p:cNvPr>
                  <p:cNvSpPr txBox="1"/>
                  <p:nvPr/>
                </p:nvSpPr>
                <p:spPr>
                  <a:xfrm>
                    <a:off x="2382358" y="4292473"/>
                    <a:ext cx="755902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000" spc="-150" dirty="0">
                        <a:ln>
                          <a:solidFill>
                            <a:schemeClr val="bg1">
                              <a:alpha val="44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검색순위</a:t>
                    </a:r>
                    <a:r>
                      <a:rPr lang="en-US" altLang="ko-KR" sz="2000" spc="-150" dirty="0">
                        <a:ln>
                          <a:solidFill>
                            <a:schemeClr val="bg1">
                              <a:alpha val="44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, </a:t>
                    </a:r>
                    <a:r>
                      <a:rPr lang="ko-KR" altLang="en-US" sz="2000" spc="-150" dirty="0">
                        <a:ln>
                          <a:solidFill>
                            <a:schemeClr val="bg1">
                              <a:alpha val="44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매장순위도 있으면 좋을 것 같아요</a:t>
                    </a:r>
                    <a:endParaRPr lang="en-US" altLang="ko-KR" sz="2000" spc="-150" dirty="0">
                      <a:ln>
                        <a:solidFill>
                          <a:schemeClr val="bg1">
                            <a:alpha val="44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Noto Sans CJK KR Thin" panose="020B0200000000000000" pitchFamily="34" charset="-127"/>
                      <a:ea typeface="Noto Sans CJK KR Thin" panose="020B0200000000000000" pitchFamily="34" charset="-127"/>
                    </a:endParaRPr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67F653ED-6C25-4B6B-9CBA-A5776EE09C3F}"/>
                      </a:ext>
                    </a:extLst>
                  </p:cNvPr>
                  <p:cNvSpPr txBox="1"/>
                  <p:nvPr/>
                </p:nvSpPr>
                <p:spPr>
                  <a:xfrm>
                    <a:off x="3481099" y="4054254"/>
                    <a:ext cx="1096714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6000" spc="-150" dirty="0">
                        <a:ln>
                          <a:solidFill>
                            <a:schemeClr val="bg1">
                              <a:alpha val="46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 “ </a:t>
                    </a: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3BFB6590-806D-42BF-84E6-93E7416E4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143113" y="4061323"/>
                    <a:ext cx="80482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6000" spc="-150" dirty="0">
                        <a:ln>
                          <a:solidFill>
                            <a:schemeClr val="bg1">
                              <a:alpha val="46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rPr>
                      <a:t> ”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43114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1BA23B19-C806-4BC1-93E9-486FF260C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72" y="-12942"/>
            <a:ext cx="12192000" cy="6858000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C676E79E-DD82-40D1-9CA4-435F6846FBC0}"/>
              </a:ext>
            </a:extLst>
          </p:cNvPr>
          <p:cNvSpPr/>
          <p:nvPr/>
        </p:nvSpPr>
        <p:spPr>
          <a:xfrm>
            <a:off x="-37672" y="-12942"/>
            <a:ext cx="12267343" cy="6870942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AA5499-9142-45CB-B102-0B2CA6EA4CD1}"/>
              </a:ext>
            </a:extLst>
          </p:cNvPr>
          <p:cNvSpPr/>
          <p:nvPr/>
        </p:nvSpPr>
        <p:spPr>
          <a:xfrm>
            <a:off x="806973" y="998092"/>
            <a:ext cx="806069" cy="371768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4E332-F5E5-46AA-8F80-E1CCAF38D404}"/>
              </a:ext>
            </a:extLst>
          </p:cNvPr>
          <p:cNvSpPr txBox="1"/>
          <p:nvPr/>
        </p:nvSpPr>
        <p:spPr>
          <a:xfrm>
            <a:off x="181872" y="582594"/>
            <a:ext cx="417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alpha val="32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지하상가  매장  상인과의</a:t>
            </a:r>
            <a:endParaRPr lang="en-US" altLang="ko-KR" sz="2400" spc="-300" dirty="0">
              <a:ln>
                <a:solidFill>
                  <a:schemeClr val="bg1">
                    <a:alpha val="32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r>
              <a:rPr lang="ko-KR" altLang="en-US" sz="2400" spc="-300" dirty="0">
                <a:ln>
                  <a:solidFill>
                    <a:schemeClr val="bg1">
                      <a:alpha val="32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실제</a:t>
            </a:r>
            <a:r>
              <a:rPr lang="en-US" altLang="ko-KR" sz="2400" spc="-300" dirty="0">
                <a:ln>
                  <a:solidFill>
                    <a:schemeClr val="bg1">
                      <a:alpha val="32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2400" spc="-300" dirty="0">
                <a:ln>
                  <a:solidFill>
                    <a:schemeClr val="bg1">
                      <a:alpha val="32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인터뷰</a:t>
            </a:r>
            <a:endParaRPr lang="en-US" altLang="ko-KR" sz="2400" spc="-300" dirty="0">
              <a:ln>
                <a:solidFill>
                  <a:schemeClr val="bg1">
                    <a:alpha val="32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E4AA9D-036C-4A76-A534-CC30A025E603}"/>
              </a:ext>
            </a:extLst>
          </p:cNvPr>
          <p:cNvCxnSpPr/>
          <p:nvPr/>
        </p:nvCxnSpPr>
        <p:spPr>
          <a:xfrm>
            <a:off x="256674" y="352926"/>
            <a:ext cx="1150218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C343000-2C9A-4520-963A-8AA6C9FB88E3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3048000" cy="0"/>
          </a:xfrm>
          <a:prstGeom prst="line">
            <a:avLst/>
          </a:prstGeom>
          <a:ln w="19050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994070D-7B12-4885-9F54-CBBF5FFD6111}"/>
              </a:ext>
            </a:extLst>
          </p:cNvPr>
          <p:cNvGrpSpPr/>
          <p:nvPr/>
        </p:nvGrpSpPr>
        <p:grpSpPr>
          <a:xfrm>
            <a:off x="1681457" y="1532100"/>
            <a:ext cx="4171720" cy="4893963"/>
            <a:chOff x="742699" y="1711462"/>
            <a:chExt cx="4171720" cy="489396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83FB581-8513-4797-94A6-6113C0B28483}"/>
                </a:ext>
              </a:extLst>
            </p:cNvPr>
            <p:cNvGrpSpPr/>
            <p:nvPr/>
          </p:nvGrpSpPr>
          <p:grpSpPr>
            <a:xfrm>
              <a:off x="742699" y="1711462"/>
              <a:ext cx="4171720" cy="4893963"/>
              <a:chOff x="1020390" y="1396615"/>
              <a:chExt cx="4171720" cy="489396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DA7B1E6-D24A-4DF9-81D0-24861E32719F}"/>
                  </a:ext>
                </a:extLst>
              </p:cNvPr>
              <p:cNvSpPr/>
              <p:nvPr/>
            </p:nvSpPr>
            <p:spPr>
              <a:xfrm>
                <a:off x="1020390" y="1396615"/>
                <a:ext cx="4171720" cy="489396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5F8AEC-F0F2-48B1-86EA-375B18299C32}"/>
                  </a:ext>
                </a:extLst>
              </p:cNvPr>
              <p:cNvSpPr txBox="1"/>
              <p:nvPr/>
            </p:nvSpPr>
            <p:spPr>
              <a:xfrm>
                <a:off x="1113011" y="1793892"/>
                <a:ext cx="4038414" cy="4124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조선일보명조" panose="02030304000000000000" pitchFamily="18" charset="-127"/>
                </a:endParaRPr>
              </a:p>
              <a:p>
                <a:pPr algn="ctr"/>
                <a:endParaRPr lang="en-US" altLang="ko-KR" sz="20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지하상가 매장                            은 </a:t>
                </a:r>
                <a:endParaRPr lang="en-US" altLang="ko-KR" sz="16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지하상가 통합 앱 </a:t>
                </a:r>
                <a:r>
                  <a:rPr lang="en-US" altLang="ko-KR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“ 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지상 </a:t>
                </a:r>
                <a:r>
                  <a:rPr lang="en-US" altLang="ko-KR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”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이 제작된 이후에</a:t>
                </a:r>
                <a:endParaRPr lang="en-US" altLang="ko-KR" sz="16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정식 매장으로 입점하여 상품을 게시할 </a:t>
                </a:r>
                <a:endParaRPr lang="en-US" altLang="ko-KR" sz="16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의사가 있으며</a:t>
                </a:r>
                <a:endParaRPr lang="en-US" altLang="ko-KR" sz="16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앱을 적극 활용하여 지상팀과 함께</a:t>
                </a:r>
                <a:endParaRPr lang="en-US" altLang="ko-KR" sz="16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지하상가가 발전할 수 있도록 업무협약을 체결합니다</a:t>
                </a:r>
                <a:r>
                  <a:rPr lang="en-US" altLang="ko-KR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.</a:t>
                </a:r>
              </a:p>
              <a:p>
                <a:pPr algn="ctr"/>
                <a:endParaRPr lang="en-US" altLang="ko-KR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en-US" altLang="ko-KR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2017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년 </a:t>
                </a:r>
                <a:r>
                  <a:rPr lang="en-US" altLang="ko-KR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12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월 </a:t>
                </a:r>
                <a:r>
                  <a:rPr lang="en-US" altLang="ko-KR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22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일</a:t>
                </a:r>
                <a:endParaRPr lang="en-US" altLang="ko-KR" sz="16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pPr algn="ctr"/>
                <a:endParaRPr lang="en-US" altLang="ko-KR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pPr algn="ctr"/>
                <a:endParaRPr lang="en-US" altLang="ko-KR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r>
                  <a:rPr lang="en-US" altLang="ko-KR" sz="14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IT</a:t>
                </a:r>
                <a:r>
                  <a:rPr lang="ko-KR" altLang="en-US" sz="14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벤처창업동아리 </a:t>
                </a:r>
                <a:r>
                  <a:rPr lang="en-US" altLang="ko-KR" sz="14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SOPT                                                         </a:t>
                </a:r>
                <a:r>
                  <a:rPr lang="ko-KR" altLang="en-US" sz="14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지하상가 매장</a:t>
                </a:r>
                <a:endParaRPr lang="en-US" altLang="ko-KR" sz="14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r>
                  <a:rPr lang="ko-KR" altLang="en-US" sz="14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지상 </a:t>
                </a:r>
                <a:r>
                  <a:rPr lang="en-US" altLang="ko-KR" sz="14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  </a:t>
                </a:r>
                <a:r>
                  <a:rPr lang="ko-KR" altLang="en-US" sz="14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팀                                                             </a:t>
                </a:r>
                <a:endParaRPr lang="en-US" altLang="ko-KR" sz="14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endParaRPr lang="en-US" altLang="ko-KR" sz="14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  <a:p>
                <a:r>
                  <a:rPr lang="ko-KR" altLang="en-US" sz="14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메인 </a:t>
                </a:r>
                <a:r>
                  <a:rPr lang="en-US" altLang="ko-KR" sz="14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PM </a:t>
                </a:r>
                <a:r>
                  <a:rPr lang="ko-KR" altLang="en-US" sz="1400" spc="-150" dirty="0">
                    <a:ln>
                      <a:solidFill>
                        <a:schemeClr val="bg1">
                          <a:alpha val="39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  <a:cs typeface="조선일보명조" panose="02030304000000000000" pitchFamily="18" charset="-127"/>
                  </a:rPr>
                  <a:t>조 수 현                                                                                   대표 </a:t>
                </a:r>
                <a:endParaRPr lang="en-US" altLang="ko-KR" sz="1400" spc="-150" dirty="0">
                  <a:ln>
                    <a:solidFill>
                      <a:schemeClr val="bg1">
                        <a:alpha val="39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F3A869-72B4-43B0-8095-0E5AF44FA68E}"/>
                </a:ext>
              </a:extLst>
            </p:cNvPr>
            <p:cNvSpPr/>
            <p:nvPr/>
          </p:nvSpPr>
          <p:spPr>
            <a:xfrm>
              <a:off x="3020979" y="2803156"/>
              <a:ext cx="567558" cy="15765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A9CE74-CDA7-4728-81E9-2AE3035CE8DE}"/>
              </a:ext>
            </a:extLst>
          </p:cNvPr>
          <p:cNvSpPr/>
          <p:nvPr/>
        </p:nvSpPr>
        <p:spPr>
          <a:xfrm>
            <a:off x="4557100" y="5383057"/>
            <a:ext cx="877613" cy="1819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C4EE4E9-266A-4889-B538-14074849780C}"/>
              </a:ext>
            </a:extLst>
          </p:cNvPr>
          <p:cNvGrpSpPr/>
          <p:nvPr/>
        </p:nvGrpSpPr>
        <p:grpSpPr>
          <a:xfrm>
            <a:off x="6096000" y="1532101"/>
            <a:ext cx="5490797" cy="4893963"/>
            <a:chOff x="6512514" y="1383394"/>
            <a:chExt cx="5490797" cy="48939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310558-0977-4CAD-A36B-BA1136434C77}"/>
                </a:ext>
              </a:extLst>
            </p:cNvPr>
            <p:cNvSpPr txBox="1"/>
            <p:nvPr/>
          </p:nvSpPr>
          <p:spPr>
            <a:xfrm>
              <a:off x="7256992" y="1638983"/>
              <a:ext cx="3754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ln>
                    <a:solidFill>
                      <a:schemeClr val="bg1">
                        <a:alpha val="42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조선일보명조" panose="02030304000000000000" pitchFamily="18" charset="-127"/>
                </a:rPr>
                <a:t>인터뷰 질문 내용</a:t>
              </a:r>
              <a:endParaRPr lang="en-US" altLang="ko-KR" sz="1600" spc="-150" dirty="0">
                <a:ln>
                  <a:solidFill>
                    <a:schemeClr val="bg1">
                      <a:alpha val="42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FBAE1CD-057C-4FB2-97A0-3621ACDDEE6E}"/>
                </a:ext>
              </a:extLst>
            </p:cNvPr>
            <p:cNvSpPr/>
            <p:nvPr/>
          </p:nvSpPr>
          <p:spPr>
            <a:xfrm>
              <a:off x="6654613" y="2358564"/>
              <a:ext cx="411522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            현재 운영하시면서 따로 홍보하는 매체가 있나요 </a:t>
              </a:r>
              <a:r>
                <a:rPr lang="en-US" altLang="ko-KR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?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            있다면 이용하시면서 불편했던 점은 무엇인가요 </a:t>
              </a:r>
              <a:r>
                <a:rPr lang="en-US" altLang="ko-KR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?</a:t>
              </a:r>
            </a:p>
            <a:p>
              <a:pPr>
                <a:lnSpc>
                  <a:spcPct val="150000"/>
                </a:lnSpc>
              </a:pPr>
              <a:endParaRPr lang="en-US" altLang="ko-KR" sz="1600" spc="-150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조선일보명조" panose="02030304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 </a:t>
              </a:r>
              <a:endParaRPr lang="ko-KR" altLang="en-US" sz="1600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9B4A7BC-A6D4-4907-BEB5-D11CF0B5961E}"/>
                </a:ext>
              </a:extLst>
            </p:cNvPr>
            <p:cNvSpPr/>
            <p:nvPr/>
          </p:nvSpPr>
          <p:spPr>
            <a:xfrm>
              <a:off x="6980431" y="3240156"/>
              <a:ext cx="313419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앱이 만들어지면 사용할 의사가 있나요</a:t>
              </a:r>
              <a:r>
                <a:rPr lang="en-US" altLang="ko-KR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?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 </a:t>
              </a:r>
              <a:endParaRPr lang="ko-KR" altLang="en-US" sz="1600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736369-2F74-4C34-87CE-246C660975B1}"/>
                </a:ext>
              </a:extLst>
            </p:cNvPr>
            <p:cNvSpPr/>
            <p:nvPr/>
          </p:nvSpPr>
          <p:spPr>
            <a:xfrm>
              <a:off x="6654611" y="3777120"/>
              <a:ext cx="2900153" cy="42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             </a:t>
              </a:r>
              <a:r>
                <a:rPr lang="ko-KR" altLang="en-US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매장 주력상품은 몇가지 인가요 </a:t>
              </a:r>
              <a:r>
                <a:rPr lang="en-US" altLang="ko-KR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?</a:t>
              </a:r>
              <a:endParaRPr lang="ko-KR" altLang="en-US" sz="1600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BEBEB9-7384-43AE-9C4C-1905516B6DD4}"/>
                </a:ext>
              </a:extLst>
            </p:cNvPr>
            <p:cNvSpPr/>
            <p:nvPr/>
          </p:nvSpPr>
          <p:spPr>
            <a:xfrm>
              <a:off x="6654611" y="4373538"/>
              <a:ext cx="450636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             단골고객은 어느정도 있나요</a:t>
              </a:r>
              <a:r>
                <a:rPr lang="en-US" altLang="ko-KR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?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             </a:t>
              </a:r>
              <a:r>
                <a:rPr lang="ko-KR" altLang="en-US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앱을 사용하시면 단골고객 유치에 도움이 될 것 같나요</a:t>
              </a:r>
              <a:r>
                <a:rPr lang="en-US" altLang="ko-KR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?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4C3FB3-DEB5-4A63-A7BD-E773A24A4FCB}"/>
                </a:ext>
              </a:extLst>
            </p:cNvPr>
            <p:cNvSpPr/>
            <p:nvPr/>
          </p:nvSpPr>
          <p:spPr>
            <a:xfrm>
              <a:off x="6645623" y="5234350"/>
              <a:ext cx="497764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             추가로 있으면 좋겠다고 생각하는 기능이나 서비스가 있으면</a:t>
              </a:r>
              <a:r>
                <a:rPr lang="en-US" altLang="ko-KR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             </a:t>
              </a:r>
              <a:r>
                <a:rPr lang="ko-KR" altLang="en-US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자유롭게 말씀해주세요</a:t>
              </a:r>
              <a:r>
                <a:rPr lang="en-US" altLang="ko-KR" sz="1600" spc="-150" dirty="0">
                  <a:ln>
                    <a:solidFill>
                      <a:schemeClr val="bg1">
                        <a:alpha val="37000"/>
                      </a:schemeClr>
                    </a:solidFill>
                  </a:ln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조선일보명조" panose="02030304000000000000" pitchFamily="18" charset="-127"/>
                </a:rPr>
                <a:t>^^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12679B-04EE-4926-9BEB-027BA5D485F7}"/>
                </a:ext>
              </a:extLst>
            </p:cNvPr>
            <p:cNvSpPr/>
            <p:nvPr/>
          </p:nvSpPr>
          <p:spPr>
            <a:xfrm>
              <a:off x="6642423" y="2271622"/>
              <a:ext cx="4010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ln>
                    <a:solidFill>
                      <a:schemeClr val="bg1">
                        <a:alpha val="38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</a:t>
              </a:r>
              <a:endParaRPr lang="ko-KR" altLang="en-US" sz="2800" dirty="0">
                <a:ln>
                  <a:solidFill>
                    <a:schemeClr val="bg1">
                      <a:alpha val="38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F751EA0-431F-49D7-B30A-2241DB732429}"/>
                </a:ext>
              </a:extLst>
            </p:cNvPr>
            <p:cNvSpPr/>
            <p:nvPr/>
          </p:nvSpPr>
          <p:spPr>
            <a:xfrm>
              <a:off x="6642423" y="3169376"/>
              <a:ext cx="4010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ln>
                    <a:solidFill>
                      <a:schemeClr val="bg1">
                        <a:alpha val="38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2.</a:t>
              </a:r>
              <a:endParaRPr lang="ko-KR" altLang="en-US" sz="2800" dirty="0">
                <a:ln>
                  <a:solidFill>
                    <a:schemeClr val="bg1">
                      <a:alpha val="38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0246F89-D3F2-4651-B671-47FF0D41DF4A}"/>
                </a:ext>
              </a:extLst>
            </p:cNvPr>
            <p:cNvSpPr/>
            <p:nvPr/>
          </p:nvSpPr>
          <p:spPr>
            <a:xfrm>
              <a:off x="6642423" y="3707389"/>
              <a:ext cx="4010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ln>
                    <a:solidFill>
                      <a:schemeClr val="bg1">
                        <a:alpha val="38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3.</a:t>
              </a:r>
              <a:endParaRPr lang="ko-KR" altLang="en-US" sz="2800" dirty="0">
                <a:ln>
                  <a:solidFill>
                    <a:schemeClr val="bg1">
                      <a:alpha val="38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E4D2A41-C909-4027-9838-F6763048F25F}"/>
                </a:ext>
              </a:extLst>
            </p:cNvPr>
            <p:cNvSpPr/>
            <p:nvPr/>
          </p:nvSpPr>
          <p:spPr>
            <a:xfrm>
              <a:off x="6642423" y="4288618"/>
              <a:ext cx="4010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ln>
                    <a:solidFill>
                      <a:schemeClr val="bg1">
                        <a:alpha val="38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4.</a:t>
              </a:r>
              <a:endParaRPr lang="ko-KR" altLang="en-US" sz="2800" dirty="0">
                <a:ln>
                  <a:solidFill>
                    <a:schemeClr val="bg1">
                      <a:alpha val="38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F2166C-1DA0-405F-86A1-3301B7936393}"/>
                </a:ext>
              </a:extLst>
            </p:cNvPr>
            <p:cNvSpPr/>
            <p:nvPr/>
          </p:nvSpPr>
          <p:spPr>
            <a:xfrm>
              <a:off x="6641930" y="5143418"/>
              <a:ext cx="4010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ln>
                    <a:solidFill>
                      <a:schemeClr val="bg1">
                        <a:alpha val="38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5.</a:t>
              </a:r>
              <a:endParaRPr lang="ko-KR" altLang="en-US" sz="2800" dirty="0">
                <a:ln>
                  <a:solidFill>
                    <a:schemeClr val="bg1">
                      <a:alpha val="38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C66ADEA-9DB9-40CD-8E6C-4777EE463526}"/>
                </a:ext>
              </a:extLst>
            </p:cNvPr>
            <p:cNvSpPr/>
            <p:nvPr/>
          </p:nvSpPr>
          <p:spPr>
            <a:xfrm>
              <a:off x="6512514" y="1383394"/>
              <a:ext cx="5474933" cy="489396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Picture 7" descr="no stamp에 대한 이미지 검색결과">
              <a:extLst>
                <a:ext uri="{FF2B5EF4-FFF2-40B4-BE49-F238E27FC236}">
                  <a16:creationId xmlns:a16="http://schemas.microsoft.com/office/drawing/2014/main" id="{F999EF08-962C-4EB2-90C2-70F58878E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7371" y1="26042" x2="40962" y2="26042"/>
                          <a14:foregroundMark x1="40962" y1="26042" x2="53607" y2="24254"/>
                          <a14:foregroundMark x1="67085" y1="24984" x2="79812" y2="25833"/>
                          <a14:foregroundMark x1="42488" y1="41875" x2="41197" y2="61875"/>
                          <a14:foregroundMark x1="52465" y1="41875" x2="52465" y2="59375"/>
                          <a14:foregroundMark x1="55596" y1="26282" x2="58712" y2="26473"/>
                          <a14:foregroundMark x1="69314" y1="25000" x2="71841" y2="25641"/>
                          <a14:foregroundMark x1="58484" y1="25000" x2="77978" y2="24359"/>
                          <a14:backgroundMark x1="53791" y1="23718" x2="56680" y2="23323"/>
                        </a14:backgroundRemoval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22493">
              <a:off x="10615165" y="2375422"/>
              <a:ext cx="1248875" cy="703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yes stamp에 대한 이미지 검색결과">
              <a:extLst>
                <a:ext uri="{FF2B5EF4-FFF2-40B4-BE49-F238E27FC236}">
                  <a16:creationId xmlns:a16="http://schemas.microsoft.com/office/drawing/2014/main" id="{0199BD73-6D66-4010-9C88-96171F6981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9131" y1="25833" x2="73357" y2="25833"/>
                          <a14:foregroundMark x1="38263" y1="39167" x2="40376" y2="58750"/>
                          <a14:foregroundMark x1="50000" y1="38750" x2="47770" y2="49167"/>
                          <a14:foregroundMark x1="47770" y1="49167" x2="48122" y2="59583"/>
                          <a14:foregroundMark x1="48122" y1="59583" x2="51761" y2="60000"/>
                          <a14:foregroundMark x1="60848" y1="47960" x2="61033" y2="53542"/>
                          <a14:foregroundMark x1="60681" y1="42917" x2="60744" y2="44804"/>
                          <a14:foregroundMark x1="61033" y1="53542" x2="57981" y2="62917"/>
                          <a14:foregroundMark x1="57981" y1="62917" x2="55399" y2="57500"/>
                          <a14:backgroundMark x1="59038" y1="45833" x2="62911" y2="47083"/>
                          <a14:backgroundMark x1="59977" y1="44792" x2="62324" y2="47500"/>
                          <a14:backgroundMark x1="60798" y1="44792" x2="61033" y2="47917"/>
                        </a14:backgroundRemoval>
                      </a14:imgEffect>
                      <a14:imgEffect>
                        <a14:brightnessContrast bright="-1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63587">
              <a:off x="9924199" y="3127542"/>
              <a:ext cx="1185249" cy="667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yes stamp에 대한 이미지 검색결과">
              <a:extLst>
                <a:ext uri="{FF2B5EF4-FFF2-40B4-BE49-F238E27FC236}">
                  <a16:creationId xmlns:a16="http://schemas.microsoft.com/office/drawing/2014/main" id="{DC98B64E-583C-48F7-9C26-B7A11D145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9131" y1="25833" x2="73357" y2="25833"/>
                          <a14:foregroundMark x1="38263" y1="39167" x2="40376" y2="58750"/>
                          <a14:foregroundMark x1="50000" y1="38750" x2="47770" y2="49167"/>
                          <a14:foregroundMark x1="47770" y1="49167" x2="48122" y2="59583"/>
                          <a14:foregroundMark x1="48122" y1="59583" x2="51761" y2="60000"/>
                          <a14:foregroundMark x1="60848" y1="47960" x2="61033" y2="53542"/>
                          <a14:foregroundMark x1="60681" y1="42917" x2="60744" y2="44804"/>
                          <a14:foregroundMark x1="61033" y1="53542" x2="57981" y2="62917"/>
                          <a14:foregroundMark x1="57981" y1="62917" x2="55399" y2="57500"/>
                          <a14:backgroundMark x1="59038" y1="45833" x2="62911" y2="47083"/>
                          <a14:backgroundMark x1="59977" y1="44792" x2="62324" y2="47500"/>
                          <a14:backgroundMark x1="60798" y1="44792" x2="61033" y2="47917"/>
                        </a14:backgroundRemoval>
                      </a14:imgEffect>
                      <a14:imgEffect>
                        <a14:brightnessContrast bright="-1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63587">
              <a:off x="11061919" y="4568587"/>
              <a:ext cx="941392" cy="530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06F3B5E-35A0-4F9F-B104-B6F35DB67F16}"/>
              </a:ext>
            </a:extLst>
          </p:cNvPr>
          <p:cNvSpPr txBox="1"/>
          <p:nvPr/>
        </p:nvSpPr>
        <p:spPr>
          <a:xfrm>
            <a:off x="1748110" y="1787690"/>
            <a:ext cx="4038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alpha val="39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조선일보명조" panose="02030304000000000000" pitchFamily="18" charset="-127"/>
              </a:rPr>
              <a:t>업무 제휴 협약서</a:t>
            </a:r>
            <a:endParaRPr lang="en-US" altLang="ko-KR" sz="2400" spc="-150" dirty="0">
              <a:ln>
                <a:solidFill>
                  <a:schemeClr val="bg1">
                    <a:alpha val="39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600" spc="-150" dirty="0">
              <a:ln>
                <a:solidFill>
                  <a:schemeClr val="bg1">
                    <a:alpha val="39000"/>
                  </a:schemeClr>
                </a:solidFill>
              </a:ln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9220EE-C38A-457D-AEF5-CBF65A618137}"/>
              </a:ext>
            </a:extLst>
          </p:cNvPr>
          <p:cNvSpPr/>
          <p:nvPr/>
        </p:nvSpPr>
        <p:spPr>
          <a:xfrm>
            <a:off x="1653517" y="1476379"/>
            <a:ext cx="4244905" cy="4987600"/>
          </a:xfrm>
          <a:prstGeom prst="rect">
            <a:avLst/>
          </a:prstGeom>
          <a:solidFill>
            <a:srgbClr val="DD3B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43000"/>
                    </a:schemeClr>
                  </a:solidFill>
                </a:ln>
                <a:latin typeface="pil" panose="02000000000000000000" pitchFamily="2" charset="-127"/>
                <a:ea typeface="pil" panose="02000000000000000000" pitchFamily="2" charset="-127"/>
              </a:rPr>
              <a:t>협약서</a:t>
            </a:r>
          </a:p>
          <a:p>
            <a:pPr algn="ctr"/>
            <a:r>
              <a:rPr lang="en-US" altLang="ko-KR" sz="5400" dirty="0">
                <a:ln>
                  <a:solidFill>
                    <a:schemeClr val="bg1">
                      <a:alpha val="43000"/>
                    </a:schemeClr>
                  </a:solidFill>
                </a:ln>
                <a:latin typeface="pil" panose="02000000000000000000" pitchFamily="2" charset="-127"/>
                <a:ea typeface="pil" panose="02000000000000000000" pitchFamily="2" charset="-127"/>
              </a:rPr>
              <a:t>15</a:t>
            </a:r>
            <a:r>
              <a:rPr lang="ko-KR" altLang="en-US" sz="4800" dirty="0">
                <a:ln>
                  <a:solidFill>
                    <a:schemeClr val="bg1">
                      <a:alpha val="43000"/>
                    </a:schemeClr>
                  </a:solidFill>
                </a:ln>
                <a:latin typeface="pil" panose="02000000000000000000" pitchFamily="2" charset="-127"/>
                <a:ea typeface="pil" panose="02000000000000000000" pitchFamily="2" charset="-127"/>
              </a:rPr>
              <a:t>개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E20A665-E7A3-4344-BFFD-D4C5822A7470}"/>
              </a:ext>
            </a:extLst>
          </p:cNvPr>
          <p:cNvSpPr/>
          <p:nvPr/>
        </p:nvSpPr>
        <p:spPr>
          <a:xfrm>
            <a:off x="6069098" y="1486653"/>
            <a:ext cx="5522383" cy="4987600"/>
          </a:xfrm>
          <a:prstGeom prst="rect">
            <a:avLst/>
          </a:prstGeom>
          <a:solidFill>
            <a:srgbClr val="DD3B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46000"/>
                    </a:schemeClr>
                  </a:solidFill>
                </a:ln>
                <a:latin typeface="pil" panose="02000000000000000000" pitchFamily="2" charset="-127"/>
                <a:ea typeface="pil" panose="02000000000000000000" pitchFamily="2" charset="-127"/>
              </a:rPr>
              <a:t>인터뷰</a:t>
            </a:r>
            <a:endParaRPr lang="en-US" altLang="ko-KR" sz="3200" dirty="0">
              <a:ln>
                <a:solidFill>
                  <a:schemeClr val="bg1">
                    <a:alpha val="46000"/>
                  </a:schemeClr>
                </a:solidFill>
              </a:ln>
              <a:latin typeface="pil" panose="02000000000000000000" pitchFamily="2" charset="-127"/>
              <a:ea typeface="pil" panose="02000000000000000000" pitchFamily="2" charset="-127"/>
            </a:endParaRPr>
          </a:p>
          <a:p>
            <a:pPr algn="ctr"/>
            <a:r>
              <a:rPr lang="en-US" altLang="ko-KR" sz="5400" dirty="0">
                <a:ln>
                  <a:solidFill>
                    <a:schemeClr val="bg1">
                      <a:alpha val="46000"/>
                    </a:schemeClr>
                  </a:solidFill>
                </a:ln>
                <a:latin typeface="pil" panose="02000000000000000000" pitchFamily="2" charset="-127"/>
                <a:ea typeface="pil" panose="02000000000000000000" pitchFamily="2" charset="-127"/>
              </a:rPr>
              <a:t>18</a:t>
            </a:r>
            <a:r>
              <a:rPr lang="ko-KR" altLang="en-US" sz="4800" dirty="0">
                <a:ln>
                  <a:solidFill>
                    <a:schemeClr val="bg1">
                      <a:alpha val="46000"/>
                    </a:schemeClr>
                  </a:solidFill>
                </a:ln>
                <a:latin typeface="pil" panose="02000000000000000000" pitchFamily="2" charset="-127"/>
                <a:ea typeface="pil" panose="02000000000000000000" pitchFamily="2" charset="-127"/>
              </a:rPr>
              <a:t>건</a:t>
            </a:r>
          </a:p>
        </p:txBody>
      </p:sp>
    </p:spTree>
    <p:extLst>
      <p:ext uri="{BB962C8B-B14F-4D97-AF65-F5344CB8AC3E}">
        <p14:creationId xmlns:p14="http://schemas.microsoft.com/office/powerpoint/2010/main" val="170550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6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669194" y="4207749"/>
            <a:ext cx="2556231" cy="1403663"/>
          </a:xfrm>
          <a:prstGeom prst="rect">
            <a:avLst/>
          </a:prstGeom>
          <a:solidFill>
            <a:srgbClr val="D45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DD2DF46-738C-42CF-9102-EECF3A36A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864234"/>
              </p:ext>
            </p:extLst>
          </p:nvPr>
        </p:nvGraphicFramePr>
        <p:xfrm>
          <a:off x="-9882169" y="1710614"/>
          <a:ext cx="9289574" cy="36907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95500">
                  <a:extLst>
                    <a:ext uri="{9D8B030D-6E8A-4147-A177-3AD203B41FA5}">
                      <a16:colId xmlns:a16="http://schemas.microsoft.com/office/drawing/2014/main" val="412864668"/>
                    </a:ext>
                  </a:extLst>
                </a:gridCol>
                <a:gridCol w="2189564">
                  <a:extLst>
                    <a:ext uri="{9D8B030D-6E8A-4147-A177-3AD203B41FA5}">
                      <a16:colId xmlns:a16="http://schemas.microsoft.com/office/drawing/2014/main" val="3297682656"/>
                    </a:ext>
                  </a:extLst>
                </a:gridCol>
                <a:gridCol w="2641932">
                  <a:extLst>
                    <a:ext uri="{9D8B030D-6E8A-4147-A177-3AD203B41FA5}">
                      <a16:colId xmlns:a16="http://schemas.microsoft.com/office/drawing/2014/main" val="4123010545"/>
                    </a:ext>
                  </a:extLst>
                </a:gridCol>
                <a:gridCol w="2262578">
                  <a:extLst>
                    <a:ext uri="{9D8B030D-6E8A-4147-A177-3AD203B41FA5}">
                      <a16:colId xmlns:a16="http://schemas.microsoft.com/office/drawing/2014/main" val="3160680759"/>
                    </a:ext>
                  </a:extLst>
                </a:gridCol>
              </a:tblGrid>
              <a:tr h="128266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spc="-150" dirty="0">
                        <a:ln>
                          <a:solidFill>
                            <a:schemeClr val="tx1">
                              <a:alpha val="27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spc="-150" dirty="0">
                        <a:ln>
                          <a:solidFill>
                            <a:schemeClr val="tx1">
                              <a:alpha val="27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spc="-150" dirty="0">
                        <a:ln>
                          <a:solidFill>
                            <a:schemeClr val="tx1">
                              <a:alpha val="27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spc="-150" dirty="0">
                        <a:ln>
                          <a:solidFill>
                            <a:schemeClr val="tx1">
                              <a:alpha val="27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957477"/>
                  </a:ext>
                </a:extLst>
              </a:tr>
              <a:tr h="426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n>
                            <a:solidFill>
                              <a:schemeClr val="tx1">
                                <a:alpha val="27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부평 </a:t>
                      </a:r>
                      <a:r>
                        <a:rPr lang="ko-KR" altLang="en-US" sz="1600" spc="-150" dirty="0" err="1">
                          <a:ln>
                            <a:solidFill>
                              <a:schemeClr val="tx1">
                                <a:alpha val="27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모두몰</a:t>
                      </a:r>
                      <a:endParaRPr lang="ko-KR" altLang="en-US" sz="1600" spc="-150" dirty="0">
                        <a:ln>
                          <a:solidFill>
                            <a:schemeClr val="tx1">
                              <a:alpha val="27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n>
                            <a:solidFill>
                              <a:schemeClr val="tx1">
                                <a:alpha val="27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천안 지하상가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n>
                            <a:solidFill>
                              <a:schemeClr val="tx1">
                                <a:alpha val="27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n>
                            <a:solidFill>
                              <a:schemeClr val="tx1">
                                <a:alpha val="27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지그재그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518930"/>
                  </a:ext>
                </a:extLst>
              </a:tr>
              <a:tr h="577496">
                <a:tc>
                  <a:txBody>
                    <a:bodyPr/>
                    <a:lstStyle/>
                    <a:p>
                      <a:pPr algn="ctr" latinLnBrk="1"/>
                      <a:endParaRPr lang="ko-KR" altLang="en-US" sz="1600" spc="-150" dirty="0">
                        <a:ln>
                          <a:solidFill>
                            <a:schemeClr val="tx1">
                              <a:alpha val="39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n>
                            <a:solidFill>
                              <a:schemeClr val="tx1">
                                <a:alpha val="39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서비스 만료상태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n>
                            <a:solidFill>
                              <a:schemeClr val="tx1">
                                <a:alpha val="39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서비스 준비중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spc="-150" dirty="0">
                        <a:ln>
                          <a:solidFill>
                            <a:schemeClr val="tx1">
                              <a:alpha val="39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700190"/>
                  </a:ext>
                </a:extLst>
              </a:tr>
              <a:tr h="665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n>
                            <a:solidFill>
                              <a:schemeClr val="tx1">
                                <a:alpha val="39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웹 매거진</a:t>
                      </a:r>
                      <a:endParaRPr lang="en-US" altLang="ko-KR" sz="1600" spc="-150" dirty="0">
                        <a:ln>
                          <a:solidFill>
                            <a:schemeClr val="tx1">
                              <a:alpha val="39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50" dirty="0">
                          <a:ln>
                            <a:solidFill>
                              <a:schemeClr val="tx1">
                                <a:alpha val="39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X</a:t>
                      </a:r>
                      <a:endParaRPr lang="ko-KR" altLang="en-US" sz="1600" spc="-150" dirty="0">
                        <a:ln>
                          <a:solidFill>
                            <a:schemeClr val="tx1">
                              <a:alpha val="39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ln>
                            <a:solidFill>
                              <a:schemeClr val="bg1">
                                <a:alpha val="17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지하상가 상품 및 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3B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n>
                            <a:solidFill>
                              <a:schemeClr val="tx1">
                                <a:alpha val="39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온라인쇼핑몰 </a:t>
                      </a:r>
                      <a:endParaRPr lang="en-US" altLang="ko-KR" sz="1600" spc="-150" dirty="0">
                        <a:ln>
                          <a:solidFill>
                            <a:schemeClr val="tx1">
                              <a:alpha val="39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186230"/>
                  </a:ext>
                </a:extLst>
              </a:tr>
              <a:tr h="738076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600" spc="-150" dirty="0">
                        <a:ln>
                          <a:solidFill>
                            <a:schemeClr val="tx1">
                              <a:alpha val="39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chemeClr val="tx1">
                              <a:alpha val="1100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ln>
                            <a:solidFill>
                              <a:schemeClr val="bg1">
                                <a:alpha val="17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지하상가 길치 </a:t>
                      </a:r>
                      <a:r>
                        <a:rPr lang="ko-KR" altLang="en-US" sz="1800" spc="-150" dirty="0" err="1">
                          <a:ln>
                            <a:solidFill>
                              <a:schemeClr val="bg1">
                                <a:alpha val="17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쇼핑족</a:t>
                      </a:r>
                      <a:endParaRPr lang="en-US" altLang="ko-KR" sz="1800" spc="-150" dirty="0">
                        <a:ln>
                          <a:solidFill>
                            <a:schemeClr val="bg1">
                              <a:alpha val="17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3B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n>
                            <a:solidFill>
                              <a:schemeClr val="tx1">
                                <a:alpha val="39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모바일상에서 </a:t>
                      </a:r>
                      <a:r>
                        <a:rPr lang="ko-KR" altLang="en-US" sz="1600" spc="-150" dirty="0" err="1">
                          <a:ln>
                            <a:solidFill>
                              <a:schemeClr val="tx1">
                                <a:alpha val="39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즐겨찾기</a:t>
                      </a:r>
                      <a:r>
                        <a:rPr lang="ko-KR" altLang="en-US" sz="1600" spc="-150" dirty="0">
                          <a:ln>
                            <a:solidFill>
                              <a:schemeClr val="tx1">
                                <a:alpha val="39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endParaRPr lang="en-US" altLang="ko-KR" sz="1600" spc="-150" dirty="0">
                        <a:ln>
                          <a:solidFill>
                            <a:schemeClr val="tx1">
                              <a:alpha val="39000"/>
                            </a:schemeClr>
                          </a:solidFill>
                        </a:ln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spc="-150" dirty="0">
                          <a:ln>
                            <a:solidFill>
                              <a:schemeClr val="tx1">
                                <a:alpha val="39000"/>
                              </a:schemeClr>
                            </a:solidFill>
                          </a:ln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기능에 불편을 느끼는 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312628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CCB5FE-9073-43F8-855D-621B5316FFF9}"/>
              </a:ext>
            </a:extLst>
          </p:cNvPr>
          <p:cNvSpPr/>
          <p:nvPr/>
        </p:nvSpPr>
        <p:spPr>
          <a:xfrm>
            <a:off x="256674" y="614803"/>
            <a:ext cx="3047632" cy="361656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C92897-5796-4362-99AA-12B90E056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98" t="30652" r="54047" b="60577"/>
          <a:stretch/>
        </p:blipFill>
        <p:spPr>
          <a:xfrm>
            <a:off x="3036434" y="2250452"/>
            <a:ext cx="739906" cy="751709"/>
          </a:xfrm>
          <a:prstGeom prst="roundRect">
            <a:avLst>
              <a:gd name="adj" fmla="val 25069"/>
            </a:avLst>
          </a:prstGeom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04BBE0-6690-4862-ACD4-DFEBE0C1F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015" t="30766" r="31132" b="60768"/>
          <a:stretch/>
        </p:blipFill>
        <p:spPr>
          <a:xfrm>
            <a:off x="5105481" y="2250453"/>
            <a:ext cx="889735" cy="772672"/>
          </a:xfrm>
          <a:prstGeom prst="roundRect">
            <a:avLst>
              <a:gd name="adj" fmla="val 20791"/>
            </a:avLst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22139E-53F5-4BD5-8BCE-7DD691AA42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08" b="38074"/>
          <a:stretch/>
        </p:blipFill>
        <p:spPr>
          <a:xfrm>
            <a:off x="7324358" y="2271415"/>
            <a:ext cx="1224342" cy="7517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F23DCD-D1D9-410D-88B7-D1381233B3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561" y="2271415"/>
            <a:ext cx="728458" cy="728458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E0967A-9C78-4846-91C7-EE84835CAC5F}"/>
              </a:ext>
            </a:extLst>
          </p:cNvPr>
          <p:cNvSpPr txBox="1"/>
          <p:nvPr/>
        </p:nvSpPr>
        <p:spPr>
          <a:xfrm>
            <a:off x="181872" y="582594"/>
            <a:ext cx="417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지하상가 관련  어플리케이션  </a:t>
            </a:r>
            <a:r>
              <a:rPr lang="ko-KR" altLang="en-US" sz="2400" spc="-300" dirty="0">
                <a:ln>
                  <a:solidFill>
                    <a:schemeClr val="tx1">
                      <a:alpha val="3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및</a:t>
            </a:r>
            <a:endParaRPr lang="en-US" altLang="ko-KR" sz="2400" spc="-300" dirty="0">
              <a:ln>
                <a:solidFill>
                  <a:schemeClr val="tx1">
                    <a:alpha val="37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r>
              <a:rPr lang="ko-KR" altLang="en-US" sz="2400" spc="-300" dirty="0">
                <a:ln>
                  <a:solidFill>
                    <a:schemeClr val="tx1">
                      <a:alpha val="3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유사 업체  비교</a:t>
            </a:r>
            <a:endParaRPr lang="en-US" altLang="ko-KR" sz="2400" spc="-300" dirty="0">
              <a:ln>
                <a:solidFill>
                  <a:schemeClr val="tx1">
                    <a:alpha val="37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BC2791B-B094-4CBC-985B-7F308D608DE5}"/>
              </a:ext>
            </a:extLst>
          </p:cNvPr>
          <p:cNvCxnSpPr/>
          <p:nvPr/>
        </p:nvCxnSpPr>
        <p:spPr>
          <a:xfrm>
            <a:off x="256674" y="352926"/>
            <a:ext cx="1150218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6EB3352-06C7-4934-9282-B837E67C57F7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3048000" cy="0"/>
          </a:xfrm>
          <a:prstGeom prst="line">
            <a:avLst/>
          </a:prstGeom>
          <a:ln w="19050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원형: 비어 있음 23">
            <a:extLst>
              <a:ext uri="{FF2B5EF4-FFF2-40B4-BE49-F238E27FC236}">
                <a16:creationId xmlns:a16="http://schemas.microsoft.com/office/drawing/2014/main" id="{445F59B0-7585-499D-BF89-E491AA98CC86}"/>
              </a:ext>
            </a:extLst>
          </p:cNvPr>
          <p:cNvSpPr/>
          <p:nvPr/>
        </p:nvSpPr>
        <p:spPr>
          <a:xfrm>
            <a:off x="3197486" y="3789087"/>
            <a:ext cx="281634" cy="261610"/>
          </a:xfrm>
          <a:prstGeom prst="donut">
            <a:avLst>
              <a:gd name="adj" fmla="val 559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7D7D3835-B0C6-44ED-9B68-D032F160AB51}"/>
              </a:ext>
            </a:extLst>
          </p:cNvPr>
          <p:cNvSpPr/>
          <p:nvPr/>
        </p:nvSpPr>
        <p:spPr>
          <a:xfrm>
            <a:off x="10305973" y="3816194"/>
            <a:ext cx="281634" cy="261610"/>
          </a:xfrm>
          <a:prstGeom prst="donut">
            <a:avLst>
              <a:gd name="adj" fmla="val 559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E8C15C7-EE29-4ED7-916B-D35540D2A294}"/>
              </a:ext>
            </a:extLst>
          </p:cNvPr>
          <p:cNvCxnSpPr>
            <a:cxnSpLocks/>
          </p:cNvCxnSpPr>
          <p:nvPr/>
        </p:nvCxnSpPr>
        <p:spPr>
          <a:xfrm>
            <a:off x="2267732" y="1926907"/>
            <a:ext cx="9289574" cy="0"/>
          </a:xfrm>
          <a:prstGeom prst="line">
            <a:avLst/>
          </a:prstGeom>
          <a:ln w="15875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B01209-1308-4507-AF1D-F5C3019B84CF}"/>
              </a:ext>
            </a:extLst>
          </p:cNvPr>
          <p:cNvSpPr/>
          <p:nvPr/>
        </p:nvSpPr>
        <p:spPr>
          <a:xfrm>
            <a:off x="544046" y="3676810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rgbClr val="DD3B52">
                      <a:alpha val="37000"/>
                    </a:srgbClr>
                  </a:solidFill>
                </a:ln>
                <a:solidFill>
                  <a:srgbClr val="DD3B5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서비스 진행여부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7864219-9BFA-4C6F-BB93-ED8E800439E5}"/>
              </a:ext>
            </a:extLst>
          </p:cNvPr>
          <p:cNvCxnSpPr>
            <a:cxnSpLocks/>
          </p:cNvCxnSpPr>
          <p:nvPr/>
        </p:nvCxnSpPr>
        <p:spPr>
          <a:xfrm>
            <a:off x="645085" y="4207749"/>
            <a:ext cx="1579419" cy="0"/>
          </a:xfrm>
          <a:prstGeom prst="line">
            <a:avLst/>
          </a:prstGeom>
          <a:ln w="15875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C278BFA-7D75-4478-A42F-D75C1952D049}"/>
              </a:ext>
            </a:extLst>
          </p:cNvPr>
          <p:cNvCxnSpPr>
            <a:cxnSpLocks/>
          </p:cNvCxnSpPr>
          <p:nvPr/>
        </p:nvCxnSpPr>
        <p:spPr>
          <a:xfrm>
            <a:off x="635921" y="4878724"/>
            <a:ext cx="1579419" cy="0"/>
          </a:xfrm>
          <a:prstGeom prst="line">
            <a:avLst/>
          </a:prstGeom>
          <a:ln w="15875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14CEA5F-D51C-44D2-AC08-418743F83CCF}"/>
              </a:ext>
            </a:extLst>
          </p:cNvPr>
          <p:cNvSpPr/>
          <p:nvPr/>
        </p:nvSpPr>
        <p:spPr>
          <a:xfrm>
            <a:off x="542813" y="4254438"/>
            <a:ext cx="9348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rgbClr val="DD3B52">
                      <a:alpha val="37000"/>
                    </a:srgbClr>
                  </a:solidFill>
                </a:ln>
                <a:solidFill>
                  <a:srgbClr val="DD3B5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주요 컨텐츠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36974FC-9821-43E2-A533-5C15B4292196}"/>
              </a:ext>
            </a:extLst>
          </p:cNvPr>
          <p:cNvSpPr/>
          <p:nvPr/>
        </p:nvSpPr>
        <p:spPr>
          <a:xfrm>
            <a:off x="533649" y="4937220"/>
            <a:ext cx="9348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rgbClr val="DD3B52">
                      <a:alpha val="37000"/>
                    </a:srgbClr>
                  </a:solidFill>
                </a:ln>
                <a:solidFill>
                  <a:srgbClr val="DD3B5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혁신 수용자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E8C15C7-EE29-4ED7-916B-D35540D2A294}"/>
              </a:ext>
            </a:extLst>
          </p:cNvPr>
          <p:cNvCxnSpPr>
            <a:cxnSpLocks/>
          </p:cNvCxnSpPr>
          <p:nvPr/>
        </p:nvCxnSpPr>
        <p:spPr>
          <a:xfrm>
            <a:off x="2267732" y="3200122"/>
            <a:ext cx="9289574" cy="0"/>
          </a:xfrm>
          <a:prstGeom prst="line">
            <a:avLst/>
          </a:prstGeom>
          <a:ln w="15875">
            <a:solidFill>
              <a:srgbClr val="ADADB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E8C15C7-EE29-4ED7-916B-D35540D2A294}"/>
              </a:ext>
            </a:extLst>
          </p:cNvPr>
          <p:cNvCxnSpPr>
            <a:cxnSpLocks/>
          </p:cNvCxnSpPr>
          <p:nvPr/>
        </p:nvCxnSpPr>
        <p:spPr>
          <a:xfrm>
            <a:off x="2267732" y="3628385"/>
            <a:ext cx="9289574" cy="0"/>
          </a:xfrm>
          <a:prstGeom prst="line">
            <a:avLst/>
          </a:prstGeom>
          <a:ln w="15875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E8C15C7-EE29-4ED7-916B-D35540D2A294}"/>
              </a:ext>
            </a:extLst>
          </p:cNvPr>
          <p:cNvCxnSpPr>
            <a:cxnSpLocks/>
          </p:cNvCxnSpPr>
          <p:nvPr/>
        </p:nvCxnSpPr>
        <p:spPr>
          <a:xfrm>
            <a:off x="2267732" y="4207749"/>
            <a:ext cx="9289574" cy="0"/>
          </a:xfrm>
          <a:prstGeom prst="line">
            <a:avLst/>
          </a:prstGeom>
          <a:ln w="15875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E8C15C7-EE29-4ED7-916B-D35540D2A294}"/>
              </a:ext>
            </a:extLst>
          </p:cNvPr>
          <p:cNvCxnSpPr>
            <a:cxnSpLocks/>
          </p:cNvCxnSpPr>
          <p:nvPr/>
        </p:nvCxnSpPr>
        <p:spPr>
          <a:xfrm>
            <a:off x="2267732" y="4878724"/>
            <a:ext cx="9289574" cy="0"/>
          </a:xfrm>
          <a:prstGeom prst="line">
            <a:avLst/>
          </a:prstGeom>
          <a:ln w="15875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7864219-9BFA-4C6F-BB93-ED8E800439E5}"/>
              </a:ext>
            </a:extLst>
          </p:cNvPr>
          <p:cNvCxnSpPr>
            <a:cxnSpLocks/>
          </p:cNvCxnSpPr>
          <p:nvPr/>
        </p:nvCxnSpPr>
        <p:spPr>
          <a:xfrm>
            <a:off x="645085" y="3628385"/>
            <a:ext cx="1579419" cy="0"/>
          </a:xfrm>
          <a:prstGeom prst="line">
            <a:avLst/>
          </a:prstGeom>
          <a:ln w="15875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E8C15C7-EE29-4ED7-916B-D35540D2A294}"/>
              </a:ext>
            </a:extLst>
          </p:cNvPr>
          <p:cNvCxnSpPr>
            <a:cxnSpLocks/>
          </p:cNvCxnSpPr>
          <p:nvPr/>
        </p:nvCxnSpPr>
        <p:spPr>
          <a:xfrm>
            <a:off x="2267732" y="5611412"/>
            <a:ext cx="9289574" cy="0"/>
          </a:xfrm>
          <a:prstGeom prst="line">
            <a:avLst/>
          </a:prstGeom>
          <a:ln w="15875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467828" y="1926907"/>
            <a:ext cx="0" cy="3912521"/>
          </a:xfrm>
          <a:prstGeom prst="line">
            <a:avLst/>
          </a:prstGeom>
          <a:ln w="9525">
            <a:solidFill>
              <a:srgbClr val="D451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661231" y="1926907"/>
            <a:ext cx="0" cy="3912521"/>
          </a:xfrm>
          <a:prstGeom prst="line">
            <a:avLst/>
          </a:prstGeom>
          <a:ln w="9525">
            <a:solidFill>
              <a:srgbClr val="D451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9231775" y="1926907"/>
            <a:ext cx="0" cy="3912521"/>
          </a:xfrm>
          <a:prstGeom prst="line">
            <a:avLst/>
          </a:prstGeom>
          <a:ln w="9525">
            <a:solidFill>
              <a:srgbClr val="D451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52320" y="3241693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tx1">
                      <a:alpha val="2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부평 </a:t>
            </a:r>
            <a:r>
              <a:rPr lang="ko-KR" altLang="en-US" spc="-150" dirty="0" err="1" smtClean="0">
                <a:ln>
                  <a:solidFill>
                    <a:schemeClr val="tx1">
                      <a:alpha val="2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모두몰</a:t>
            </a:r>
            <a:endParaRPr lang="ko-KR" altLang="en-US" spc="-150" dirty="0">
              <a:ln>
                <a:solidFill>
                  <a:schemeClr val="tx1">
                    <a:alpha val="27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51835" y="32416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smtClean="0">
                <a:ln>
                  <a:solidFill>
                    <a:schemeClr val="tx1">
                      <a:alpha val="2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지상</a:t>
            </a:r>
            <a:endParaRPr lang="ko-KR" altLang="en-US" spc="-150" dirty="0">
              <a:ln>
                <a:solidFill>
                  <a:schemeClr val="tx1">
                    <a:alpha val="27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955587" y="324169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smtClean="0">
                <a:ln>
                  <a:solidFill>
                    <a:schemeClr val="tx1">
                      <a:alpha val="2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지그재그</a:t>
            </a:r>
            <a:endParaRPr lang="ko-KR" altLang="en-US" spc="-150" dirty="0">
              <a:ln>
                <a:solidFill>
                  <a:schemeClr val="tx1">
                    <a:alpha val="27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38106" y="3759891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n>
                  <a:solidFill>
                    <a:schemeClr val="tx1">
                      <a:alpha val="2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서비스 </a:t>
            </a:r>
            <a:r>
              <a:rPr lang="ko-KR" altLang="en-US" spc="-150" dirty="0" err="1" smtClean="0">
                <a:ln>
                  <a:solidFill>
                    <a:schemeClr val="tx1">
                      <a:alpha val="2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만료상태</a:t>
            </a:r>
            <a:endParaRPr lang="ko-KR" altLang="en-US" spc="-150" dirty="0">
              <a:ln>
                <a:solidFill>
                  <a:schemeClr val="tx1">
                    <a:alpha val="27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24358" y="3759891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n>
                  <a:solidFill>
                    <a:schemeClr val="tx1">
                      <a:alpha val="2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서비스 준비중</a:t>
            </a:r>
            <a:endParaRPr lang="ko-KR" altLang="en-US" spc="-150" dirty="0">
              <a:ln>
                <a:solidFill>
                  <a:schemeClr val="tx1">
                    <a:alpha val="27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828137" y="4336087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n>
                  <a:solidFill>
                    <a:schemeClr val="tx1">
                      <a:alpha val="2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온라인 쇼핑몰</a:t>
            </a:r>
            <a:endParaRPr lang="ko-KR" altLang="en-US" spc="-150" dirty="0">
              <a:ln>
                <a:solidFill>
                  <a:schemeClr val="tx1">
                    <a:alpha val="27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224155" y="4938091"/>
            <a:ext cx="2396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ln>
                  <a:solidFill>
                    <a:schemeClr val="tx1">
                      <a:alpha val="2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모바일 상에서 </a:t>
            </a:r>
            <a:r>
              <a:rPr lang="ko-KR" altLang="en-US" spc="-150" dirty="0" err="1" smtClean="0">
                <a:ln>
                  <a:solidFill>
                    <a:schemeClr val="tx1">
                      <a:alpha val="2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즐겨찾기</a:t>
            </a:r>
            <a:endParaRPr lang="en-US" altLang="ko-KR" spc="-150" dirty="0" smtClean="0">
              <a:ln>
                <a:solidFill>
                  <a:schemeClr val="tx1">
                    <a:alpha val="27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pc="-150" dirty="0" smtClean="0">
                <a:ln>
                  <a:solidFill>
                    <a:schemeClr val="tx1">
                      <a:alpha val="2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기능에 불편을 느끼는 여성</a:t>
            </a:r>
            <a:endParaRPr lang="ko-KR" altLang="en-US" spc="-150" dirty="0">
              <a:ln>
                <a:solidFill>
                  <a:schemeClr val="tx1">
                    <a:alpha val="27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008767" y="4362537"/>
            <a:ext cx="208903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지하상가 상품 및 지도</a:t>
            </a:r>
            <a:endParaRPr lang="ko-KR" altLang="en-US" spc="-150" dirty="0">
              <a:ln w="6350">
                <a:solidFill>
                  <a:schemeClr val="bg1"/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10367" y="5091108"/>
            <a:ext cx="20505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지하상가 길치 </a:t>
            </a:r>
            <a:r>
              <a:rPr lang="ko-KR" altLang="en-US" spc="-150" dirty="0" err="1" smtClean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쇼핑족</a:t>
            </a:r>
            <a:endParaRPr lang="ko-KR" altLang="en-US" spc="-150" dirty="0">
              <a:ln w="6350">
                <a:solidFill>
                  <a:schemeClr val="bg1"/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21926" y="323315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smtClean="0">
                <a:ln>
                  <a:solidFill>
                    <a:schemeClr val="tx1">
                      <a:alpha val="27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천안 지하상가</a:t>
            </a:r>
            <a:endParaRPr lang="ko-KR" altLang="en-US" spc="-150" dirty="0">
              <a:ln>
                <a:solidFill>
                  <a:schemeClr val="tx1">
                    <a:alpha val="27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667924" y="4884181"/>
            <a:ext cx="25562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04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85E01F17-07B8-4588-9998-ED80D97E2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" y="-12942"/>
            <a:ext cx="12191999" cy="687094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7AF985C-CAB1-496F-B5F8-E107E5510C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76"/>
          <a:stretch/>
        </p:blipFill>
        <p:spPr>
          <a:xfrm>
            <a:off x="0" y="-5987"/>
            <a:ext cx="12192000" cy="6863987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DE0756B0-4257-4CD5-B625-B73F6B14E46B}"/>
              </a:ext>
            </a:extLst>
          </p:cNvPr>
          <p:cNvSpPr/>
          <p:nvPr/>
        </p:nvSpPr>
        <p:spPr>
          <a:xfrm>
            <a:off x="1" y="-12942"/>
            <a:ext cx="12191999" cy="6870942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06870A-2D4F-4704-8590-704A349B4F69}"/>
              </a:ext>
            </a:extLst>
          </p:cNvPr>
          <p:cNvSpPr txBox="1"/>
          <p:nvPr/>
        </p:nvSpPr>
        <p:spPr>
          <a:xfrm>
            <a:off x="2830557" y="3261514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bg1">
                      <a:alpha val="1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옷 구경하는</a:t>
            </a:r>
            <a:endParaRPr lang="en-US" altLang="ko-KR" sz="1600" spc="-150" dirty="0">
              <a:ln>
                <a:solidFill>
                  <a:schemeClr val="bg1">
                    <a:alpha val="17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bg1">
                      <a:alpha val="1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사진</a:t>
            </a:r>
            <a:endParaRPr lang="en-US" altLang="ko-KR" sz="1600" spc="-150" dirty="0">
              <a:ln>
                <a:solidFill>
                  <a:schemeClr val="bg1">
                    <a:alpha val="17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함초롬바탕" panose="0203050400010101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1061B0-0C6E-4620-A5D4-40BB4DA9C75B}"/>
              </a:ext>
            </a:extLst>
          </p:cNvPr>
          <p:cNvSpPr txBox="1"/>
          <p:nvPr/>
        </p:nvSpPr>
        <p:spPr>
          <a:xfrm>
            <a:off x="8276709" y="3189573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bg1">
                      <a:alpha val="1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옷 을</a:t>
            </a:r>
            <a:endParaRPr lang="en-US" altLang="ko-KR" sz="1600" spc="-150" dirty="0">
              <a:ln>
                <a:solidFill>
                  <a:schemeClr val="bg1">
                    <a:alpha val="17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bg1">
                      <a:alpha val="1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구매하는 사진</a:t>
            </a:r>
            <a:endParaRPr lang="en-US" altLang="ko-KR" sz="1600" spc="-150" dirty="0">
              <a:ln>
                <a:solidFill>
                  <a:schemeClr val="bg1">
                    <a:alpha val="17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함초롬바탕" panose="0203050400010101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390D9F-385D-4E20-99ED-FEF3B2149308}"/>
              </a:ext>
            </a:extLst>
          </p:cNvPr>
          <p:cNvSpPr txBox="1"/>
          <p:nvPr/>
        </p:nvSpPr>
        <p:spPr>
          <a:xfrm>
            <a:off x="2510313" y="5095204"/>
            <a:ext cx="1560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1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마음에 드는 옷</a:t>
            </a:r>
            <a:endParaRPr lang="en-US" altLang="ko-KR" sz="2000" spc="-150" dirty="0">
              <a:ln>
                <a:solidFill>
                  <a:schemeClr val="bg1">
                    <a:alpha val="17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1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발견</a:t>
            </a:r>
            <a:endParaRPr lang="en-US" altLang="ko-KR" sz="2000" spc="-150" dirty="0">
              <a:ln>
                <a:solidFill>
                  <a:schemeClr val="bg1">
                    <a:alpha val="17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함초롬바탕" panose="02030504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201F22-FEE9-40E7-A2CC-EDB641D2BD24}"/>
              </a:ext>
            </a:extLst>
          </p:cNvPr>
          <p:cNvSpPr txBox="1"/>
          <p:nvPr/>
        </p:nvSpPr>
        <p:spPr>
          <a:xfrm>
            <a:off x="5037327" y="5095204"/>
            <a:ext cx="2209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9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즐겨찾기에</a:t>
            </a:r>
            <a:r>
              <a:rPr lang="ko-KR" altLang="en-US" sz="2000" spc="-150" dirty="0">
                <a:ln>
                  <a:solidFill>
                    <a:schemeClr val="bg1">
                      <a:alpha val="29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 저장한 후</a:t>
            </a:r>
            <a:endParaRPr lang="en-US" altLang="ko-KR" sz="2000" spc="-150" dirty="0">
              <a:ln>
                <a:solidFill>
                  <a:schemeClr val="bg1">
                    <a:alpha val="29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9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충분히 고민</a:t>
            </a:r>
            <a:endParaRPr lang="en-US" altLang="ko-KR" sz="2000" spc="-150" dirty="0">
              <a:ln>
                <a:solidFill>
                  <a:schemeClr val="bg1">
                    <a:alpha val="29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함초롬바탕" panose="02030504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B2EF41-C490-4D8B-9E19-1A16EFB52076}"/>
              </a:ext>
            </a:extLst>
          </p:cNvPr>
          <p:cNvSpPr txBox="1"/>
          <p:nvPr/>
        </p:nvSpPr>
        <p:spPr>
          <a:xfrm>
            <a:off x="8384582" y="5216333"/>
            <a:ext cx="1088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1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504000101010101" pitchFamily="18" charset="-127"/>
              </a:rPr>
              <a:t>제품 구매</a:t>
            </a:r>
            <a:endParaRPr lang="en-US" altLang="ko-KR" sz="2000" spc="-150" dirty="0">
              <a:ln>
                <a:solidFill>
                  <a:schemeClr val="bg1">
                    <a:alpha val="17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함초롬바탕" panose="02030504000101010101" pitchFamily="18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99AC516-C007-42B9-9BBF-068380E856A9}"/>
              </a:ext>
            </a:extLst>
          </p:cNvPr>
          <p:cNvSpPr/>
          <p:nvPr/>
        </p:nvSpPr>
        <p:spPr>
          <a:xfrm>
            <a:off x="4515143" y="1886471"/>
            <a:ext cx="3169920" cy="3088640"/>
          </a:xfrm>
          <a:prstGeom prst="ellipse">
            <a:avLst/>
          </a:prstGeom>
          <a:noFill/>
          <a:ln w="19050">
            <a:solidFill>
              <a:srgbClr val="DD3B5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F3101C31-43A2-45AC-90B0-94F34D8825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6" t="-183" r="21964" b="183"/>
          <a:stretch/>
        </p:blipFill>
        <p:spPr>
          <a:xfrm>
            <a:off x="1634632" y="1926499"/>
            <a:ext cx="3241866" cy="3055567"/>
          </a:xfrm>
          <a:prstGeom prst="ellipse">
            <a:avLst/>
          </a:prstGeom>
          <a:ln w="19050">
            <a:solidFill>
              <a:schemeClr val="bg1"/>
            </a:solidFill>
            <a:prstDash val="sysDot"/>
          </a:ln>
        </p:spPr>
      </p:pic>
      <p:pic>
        <p:nvPicPr>
          <p:cNvPr id="1026" name="Picture 2" descr="shopping bag에 대한 이미지 검색결과">
            <a:extLst>
              <a:ext uri="{FF2B5EF4-FFF2-40B4-BE49-F238E27FC236}">
                <a16:creationId xmlns:a16="http://schemas.microsoft.com/office/drawing/2014/main" id="{A2E85A24-5C57-4AAB-B280-C682BC325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52" r="13138" b="805"/>
          <a:stretch/>
        </p:blipFill>
        <p:spPr bwMode="auto">
          <a:xfrm>
            <a:off x="7271565" y="1796187"/>
            <a:ext cx="3265759" cy="318587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7D0FF429-FB0E-4084-9AB1-12A9F003BC0A}"/>
              </a:ext>
            </a:extLst>
          </p:cNvPr>
          <p:cNvCxnSpPr/>
          <p:nvPr/>
        </p:nvCxnSpPr>
        <p:spPr>
          <a:xfrm>
            <a:off x="256674" y="352926"/>
            <a:ext cx="1150218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D91A0B3-C4D1-4D50-8525-E95D5E408E1A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3048000" cy="0"/>
          </a:xfrm>
          <a:prstGeom prst="line">
            <a:avLst/>
          </a:prstGeom>
          <a:ln w="19050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48D2D96-300E-4F3F-AAF1-97D67DED11F7}"/>
              </a:ext>
            </a:extLst>
          </p:cNvPr>
          <p:cNvSpPr/>
          <p:nvPr/>
        </p:nvSpPr>
        <p:spPr>
          <a:xfrm>
            <a:off x="256674" y="998092"/>
            <a:ext cx="1343526" cy="341448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5CDF13C-63E6-4337-B0AC-BFEF68302B14}"/>
              </a:ext>
            </a:extLst>
          </p:cNvPr>
          <p:cNvSpPr txBox="1"/>
          <p:nvPr/>
        </p:nvSpPr>
        <p:spPr>
          <a:xfrm>
            <a:off x="181872" y="582594"/>
            <a:ext cx="417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alpha val="32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여성의 쇼핑 패턴에 기반한</a:t>
            </a:r>
            <a:endParaRPr lang="en-US" altLang="ko-KR" sz="2400" spc="-300" dirty="0">
              <a:ln>
                <a:solidFill>
                  <a:schemeClr val="bg1">
                    <a:alpha val="32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r>
              <a:rPr lang="ko-KR" altLang="en-US" sz="2400" spc="-300" dirty="0">
                <a:ln>
                  <a:solidFill>
                    <a:schemeClr val="bg1">
                      <a:alpha val="32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앱의 필요성 </a:t>
            </a:r>
            <a:endParaRPr lang="en-US" altLang="ko-KR" sz="2400" spc="-300" dirty="0">
              <a:ln>
                <a:solidFill>
                  <a:schemeClr val="bg1">
                    <a:alpha val="32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766" y="1855137"/>
            <a:ext cx="3164469" cy="314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6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1B1118D0-73E1-4DAD-99D4-E95F9F704F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" b="8685"/>
          <a:stretch/>
        </p:blipFill>
        <p:spPr>
          <a:xfrm>
            <a:off x="0" y="-1"/>
            <a:ext cx="12192000" cy="688478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CB0BCC1-47EE-4FFB-910C-DB2C12C9519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49" name="그룹 2048">
            <a:extLst>
              <a:ext uri="{FF2B5EF4-FFF2-40B4-BE49-F238E27FC236}">
                <a16:creationId xmlns:a16="http://schemas.microsoft.com/office/drawing/2014/main" id="{8782A0FD-26BC-4359-A9BB-A3EF561CEAD0}"/>
              </a:ext>
            </a:extLst>
          </p:cNvPr>
          <p:cNvGrpSpPr/>
          <p:nvPr/>
        </p:nvGrpSpPr>
        <p:grpSpPr>
          <a:xfrm>
            <a:off x="3398664" y="2079627"/>
            <a:ext cx="6378520" cy="987032"/>
            <a:chOff x="2852777" y="1241457"/>
            <a:chExt cx="6378520" cy="9870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06D4350-84D4-4C32-89B1-7979770342EE}"/>
                </a:ext>
              </a:extLst>
            </p:cNvPr>
            <p:cNvSpPr txBox="1"/>
            <p:nvPr/>
          </p:nvSpPr>
          <p:spPr>
            <a:xfrm>
              <a:off x="2852777" y="1241457"/>
              <a:ext cx="637852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300" dirty="0">
                  <a:ln>
                    <a:solidFill>
                      <a:schemeClr val="bg1">
                        <a:alpha val="32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흩어져 있는 </a:t>
              </a:r>
              <a:r>
                <a:rPr lang="ko-KR" altLang="en-US" sz="2800" spc="-300" dirty="0">
                  <a:ln>
                    <a:solidFill>
                      <a:schemeClr val="bg1">
                        <a:alpha val="3200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지하상가 제품</a:t>
              </a:r>
              <a:r>
                <a:rPr lang="ko-KR" altLang="en-US" sz="2400" spc="-300" dirty="0">
                  <a:ln>
                    <a:solidFill>
                      <a:schemeClr val="bg1">
                        <a:alpha val="32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을 한 곳에서 보여주는</a:t>
              </a:r>
              <a:endParaRPr lang="en-US" altLang="ko-KR" sz="2400" spc="-300" dirty="0">
                <a:ln>
                  <a:solidFill>
                    <a:schemeClr val="bg1">
                      <a:alpha val="32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endParaRPr lang="en-US" altLang="ko-KR" sz="2400" spc="-300" dirty="0">
                <a:ln>
                  <a:solidFill>
                    <a:schemeClr val="bg1">
                      <a:alpha val="32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grpSp>
          <p:nvGrpSpPr>
            <p:cNvPr id="2048" name="그룹 2047">
              <a:extLst>
                <a:ext uri="{FF2B5EF4-FFF2-40B4-BE49-F238E27FC236}">
                  <a16:creationId xmlns:a16="http://schemas.microsoft.com/office/drawing/2014/main" id="{EB2B8A32-84C0-4CDA-9799-5755FC86CC39}"/>
                </a:ext>
              </a:extLst>
            </p:cNvPr>
            <p:cNvGrpSpPr/>
            <p:nvPr/>
          </p:nvGrpSpPr>
          <p:grpSpPr>
            <a:xfrm>
              <a:off x="3125308" y="1828379"/>
              <a:ext cx="2511369" cy="400110"/>
              <a:chOff x="4967315" y="2723304"/>
              <a:chExt cx="2511369" cy="40011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34934BC-BD3B-431E-A167-7D20A4E0097A}"/>
                  </a:ext>
                </a:extLst>
              </p:cNvPr>
              <p:cNvSpPr/>
              <p:nvPr/>
            </p:nvSpPr>
            <p:spPr>
              <a:xfrm>
                <a:off x="5259010" y="2760490"/>
                <a:ext cx="1974282" cy="325737"/>
              </a:xfrm>
              <a:prstGeom prst="rect">
                <a:avLst/>
              </a:prstGeom>
              <a:solidFill>
                <a:srgbClr val="DD3B52">
                  <a:alpha val="8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8427CE-48CA-47F2-AF37-6824CC50B5C7}"/>
                  </a:ext>
                </a:extLst>
              </p:cNvPr>
              <p:cNvSpPr txBox="1"/>
              <p:nvPr/>
            </p:nvSpPr>
            <p:spPr>
              <a:xfrm>
                <a:off x="4967315" y="2723304"/>
                <a:ext cx="25113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300" dirty="0">
                    <a:ln>
                      <a:solidFill>
                        <a:schemeClr val="bg1">
                          <a:alpha val="3200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지하상가  통합  플랫폼  </a:t>
                </a:r>
                <a:endParaRPr lang="en-US" altLang="ko-KR" sz="2000" spc="-300" dirty="0">
                  <a:ln>
                    <a:solidFill>
                      <a:schemeClr val="bg1">
                        <a:alpha val="32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100" y="3425030"/>
            <a:ext cx="4544055" cy="221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1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3B8245-BCAD-48D4-83FA-6DDB43A64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68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FA5B737-0FAC-4D69-8DCC-812C8C76A4C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BEA664-D4DF-461E-83B9-7E16AC69757B}"/>
              </a:ext>
            </a:extLst>
          </p:cNvPr>
          <p:cNvSpPr/>
          <p:nvPr/>
        </p:nvSpPr>
        <p:spPr>
          <a:xfrm>
            <a:off x="3117771" y="2963652"/>
            <a:ext cx="5956453" cy="1073572"/>
          </a:xfrm>
          <a:prstGeom prst="rect">
            <a:avLst/>
          </a:prstGeom>
          <a:solidFill>
            <a:srgbClr val="DD3B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98B3D-8F1D-42B7-8FF2-FFC50C63876B}"/>
              </a:ext>
            </a:extLst>
          </p:cNvPr>
          <p:cNvSpPr txBox="1"/>
          <p:nvPr/>
        </p:nvSpPr>
        <p:spPr>
          <a:xfrm>
            <a:off x="2419324" y="3074826"/>
            <a:ext cx="7353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Q :  </a:t>
            </a:r>
            <a:r>
              <a:rPr lang="ko-KR" altLang="en-US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마음에 들었던 매장을</a:t>
            </a:r>
            <a:endParaRPr lang="en-US" altLang="ko-KR" sz="24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algn="ctr"/>
            <a:r>
              <a:rPr lang="ko-KR" altLang="en-US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다시 찾다가 </a:t>
            </a:r>
            <a:r>
              <a:rPr lang="ko-KR" altLang="en-US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길을 잃었던 경험 </a:t>
            </a:r>
            <a:r>
              <a:rPr lang="ko-KR" altLang="en-US" sz="2400" spc="-150" dirty="0" err="1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없으신가요</a:t>
            </a:r>
            <a:r>
              <a:rPr lang="en-US" altLang="ko-KR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?</a:t>
            </a:r>
            <a:r>
              <a:rPr lang="ko-KR" altLang="en-US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372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89E12E-5208-4009-9E8D-FF5AA2FCF6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5" b="5384"/>
          <a:stretch/>
        </p:blipFill>
        <p:spPr>
          <a:xfrm>
            <a:off x="0" y="0"/>
            <a:ext cx="12192000" cy="687096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3F93176-E50F-47F7-8EAB-A34DED25ADA1}"/>
              </a:ext>
            </a:extLst>
          </p:cNvPr>
          <p:cNvSpPr/>
          <p:nvPr/>
        </p:nvSpPr>
        <p:spPr>
          <a:xfrm>
            <a:off x="0" y="12966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BF3DDC-D19D-4EA4-A679-772BC4B891D6}"/>
              </a:ext>
            </a:extLst>
          </p:cNvPr>
          <p:cNvSpPr/>
          <p:nvPr/>
        </p:nvSpPr>
        <p:spPr>
          <a:xfrm>
            <a:off x="2961700" y="2963652"/>
            <a:ext cx="6268600" cy="1073572"/>
          </a:xfrm>
          <a:prstGeom prst="rect">
            <a:avLst/>
          </a:prstGeom>
          <a:solidFill>
            <a:srgbClr val="DD3B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DA972-9419-4C60-BC80-797E1E3A8B7A}"/>
              </a:ext>
            </a:extLst>
          </p:cNvPr>
          <p:cNvSpPr txBox="1"/>
          <p:nvPr/>
        </p:nvSpPr>
        <p:spPr>
          <a:xfrm>
            <a:off x="2419324" y="3084939"/>
            <a:ext cx="7353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Q :  </a:t>
            </a:r>
            <a:r>
              <a:rPr lang="ko-KR" altLang="en-US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지하상가의 상품도 </a:t>
            </a:r>
            <a:r>
              <a:rPr lang="ko-KR" altLang="en-US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핸드폰으로 먼저 보고</a:t>
            </a:r>
            <a:endParaRPr lang="en-US" altLang="ko-KR" sz="24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algn="ctr"/>
            <a:r>
              <a:rPr lang="ko-KR" altLang="en-US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사고 싶지 않으셨나요 </a:t>
            </a:r>
            <a:r>
              <a:rPr lang="en-US" altLang="ko-KR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7431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643F418-DB0A-4ABD-8B5C-B9BF650612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67" b="4738"/>
          <a:stretch/>
        </p:blipFill>
        <p:spPr>
          <a:xfrm>
            <a:off x="0" y="0"/>
            <a:ext cx="12192000" cy="68683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53222FA-AB18-4BF1-B44C-A48C2E952330}"/>
              </a:ext>
            </a:extLst>
          </p:cNvPr>
          <p:cNvSpPr/>
          <p:nvPr/>
        </p:nvSpPr>
        <p:spPr>
          <a:xfrm>
            <a:off x="0" y="-10310"/>
            <a:ext cx="12192000" cy="686831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5E20A5-6D70-4834-8493-7CDA17C8AC29}"/>
              </a:ext>
            </a:extLst>
          </p:cNvPr>
          <p:cNvSpPr/>
          <p:nvPr/>
        </p:nvSpPr>
        <p:spPr>
          <a:xfrm>
            <a:off x="0" y="3500438"/>
            <a:ext cx="565079" cy="216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E50D2F-44B3-4F0D-9E44-9DBAE77B63C1}"/>
              </a:ext>
            </a:extLst>
          </p:cNvPr>
          <p:cNvSpPr/>
          <p:nvPr/>
        </p:nvSpPr>
        <p:spPr>
          <a:xfrm>
            <a:off x="0" y="0"/>
            <a:ext cx="1304818" cy="3500438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8751D32-BC0A-4FE9-8B14-76C99D73C3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"/>
          <a:stretch/>
        </p:blipFill>
        <p:spPr>
          <a:xfrm>
            <a:off x="0" y="-36"/>
            <a:ext cx="6003534" cy="6945366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3525148-2BF3-4DF8-A508-B4CA6707F30E}"/>
              </a:ext>
            </a:extLst>
          </p:cNvPr>
          <p:cNvCxnSpPr>
            <a:cxnSpLocks/>
          </p:cNvCxnSpPr>
          <p:nvPr/>
        </p:nvCxnSpPr>
        <p:spPr>
          <a:xfrm flipV="1">
            <a:off x="1787703" y="-36"/>
            <a:ext cx="534256" cy="20548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F93F7EB-C826-46F7-BB8B-99491047127D}"/>
              </a:ext>
            </a:extLst>
          </p:cNvPr>
          <p:cNvCxnSpPr>
            <a:cxnSpLocks/>
          </p:cNvCxnSpPr>
          <p:nvPr/>
        </p:nvCxnSpPr>
        <p:spPr>
          <a:xfrm flipV="1">
            <a:off x="0" y="2998307"/>
            <a:ext cx="847619" cy="31353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3F724FCE-5F48-4929-AA3F-D400F3E52F99}"/>
              </a:ext>
            </a:extLst>
          </p:cNvPr>
          <p:cNvSpPr/>
          <p:nvPr/>
        </p:nvSpPr>
        <p:spPr>
          <a:xfrm>
            <a:off x="2683165" y="2824911"/>
            <a:ext cx="3722672" cy="67552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A759AEC9-8313-4A9D-95DB-06AFF74D9D54}"/>
              </a:ext>
            </a:extLst>
          </p:cNvPr>
          <p:cNvSpPr/>
          <p:nvPr/>
        </p:nvSpPr>
        <p:spPr>
          <a:xfrm>
            <a:off x="-314940" y="3921638"/>
            <a:ext cx="5677786" cy="458494"/>
          </a:xfrm>
          <a:prstGeom prst="parallelogram">
            <a:avLst/>
          </a:prstGeom>
          <a:solidFill>
            <a:schemeClr val="tx1">
              <a:lumMod val="95000"/>
              <a:lumOff val="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23C4C10A-886F-4321-A54B-A2A7CEDFC843}"/>
              </a:ext>
            </a:extLst>
          </p:cNvPr>
          <p:cNvSpPr/>
          <p:nvPr/>
        </p:nvSpPr>
        <p:spPr>
          <a:xfrm>
            <a:off x="2886936" y="2038484"/>
            <a:ext cx="3722672" cy="67552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0CA698-BE61-47A2-8F97-F2ADE16D6099}"/>
              </a:ext>
            </a:extLst>
          </p:cNvPr>
          <p:cNvSpPr txBox="1"/>
          <p:nvPr/>
        </p:nvSpPr>
        <p:spPr>
          <a:xfrm>
            <a:off x="1486567" y="2009001"/>
            <a:ext cx="417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ln>
                  <a:solidFill>
                    <a:schemeClr val="tx1">
                      <a:alpha val="56000"/>
                    </a:scheme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쇼핑</a:t>
            </a:r>
            <a:r>
              <a:rPr lang="ko-KR" altLang="en-US" sz="3200" spc="-3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어디에서 </a:t>
            </a:r>
            <a:r>
              <a:rPr lang="en-US" altLang="ko-KR" sz="3200" spc="-3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244722-ABCB-4120-AF3F-FF4AB7B0501E}"/>
              </a:ext>
            </a:extLst>
          </p:cNvPr>
          <p:cNvSpPr txBox="1"/>
          <p:nvPr/>
        </p:nvSpPr>
        <p:spPr>
          <a:xfrm>
            <a:off x="1567471" y="3964923"/>
            <a:ext cx="487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지하상가에서 편리한 쇼핑을 도와주는</a:t>
            </a:r>
            <a:endParaRPr lang="en-US" altLang="ko-KR" sz="2000" spc="-150" dirty="0">
              <a:ln>
                <a:solidFill>
                  <a:schemeClr val="bg1">
                    <a:alpha val="37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1269EC-D2B3-48AE-994D-D32B30189AD9}"/>
              </a:ext>
            </a:extLst>
          </p:cNvPr>
          <p:cNvSpPr txBox="1"/>
          <p:nvPr/>
        </p:nvSpPr>
        <p:spPr>
          <a:xfrm>
            <a:off x="2809120" y="4391050"/>
            <a:ext cx="2838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rgbClr val="DD3B52">
                      <a:alpha val="61000"/>
                    </a:srgbClr>
                  </a:solidFill>
                </a:ln>
                <a:solidFill>
                  <a:srgbClr val="DD3B5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지하상가 통합 플랫폼</a:t>
            </a:r>
            <a:endParaRPr lang="en-US" altLang="ko-KR" sz="2000" spc="-150" dirty="0">
              <a:ln>
                <a:solidFill>
                  <a:srgbClr val="DD3B52">
                    <a:alpha val="61000"/>
                  </a:srgbClr>
                </a:solidFill>
              </a:ln>
              <a:solidFill>
                <a:srgbClr val="DD3B52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C2E0BC-5420-4476-B1B9-A80EC7334C2A}"/>
              </a:ext>
            </a:extLst>
          </p:cNvPr>
          <p:cNvGrpSpPr/>
          <p:nvPr/>
        </p:nvGrpSpPr>
        <p:grpSpPr>
          <a:xfrm>
            <a:off x="736832" y="2685762"/>
            <a:ext cx="1585128" cy="1028518"/>
            <a:chOff x="736832" y="2685762"/>
            <a:chExt cx="1585128" cy="102851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F9032D-883A-4A67-90F4-05A7D07E2238}"/>
                </a:ext>
              </a:extLst>
            </p:cNvPr>
            <p:cNvSpPr txBox="1"/>
            <p:nvPr/>
          </p:nvSpPr>
          <p:spPr>
            <a:xfrm>
              <a:off x="736832" y="2685762"/>
              <a:ext cx="3234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spc="-300" dirty="0">
                  <a:ln>
                    <a:solidFill>
                      <a:srgbClr val="DD3B52">
                        <a:alpha val="56000"/>
                      </a:srgbClr>
                    </a:solidFill>
                  </a:ln>
                  <a:solidFill>
                    <a:srgbClr val="DD3B52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지     </a:t>
              </a:r>
              <a:endParaRPr lang="en-US" altLang="ko-KR" sz="4000" spc="-30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70B3EA-5783-488E-89AD-A5E5945BF4BD}"/>
                </a:ext>
              </a:extLst>
            </p:cNvPr>
            <p:cNvSpPr txBox="1"/>
            <p:nvPr/>
          </p:nvSpPr>
          <p:spPr>
            <a:xfrm>
              <a:off x="1324118" y="2698617"/>
              <a:ext cx="9978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spc="-300" dirty="0">
                  <a:ln>
                    <a:solidFill>
                      <a:srgbClr val="DD3B52">
                        <a:alpha val="56000"/>
                      </a:srgbClr>
                    </a:solidFill>
                  </a:ln>
                  <a:solidFill>
                    <a:srgbClr val="DD3B52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상</a:t>
              </a:r>
              <a:endParaRPr lang="en-US" altLang="ko-KR" sz="4000" spc="-300" dirty="0">
                <a:ln>
                  <a:solidFill>
                    <a:schemeClr val="tx1">
                      <a:alpha val="33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57E625-F1C1-4364-B254-4FABC593CE2F}"/>
              </a:ext>
            </a:extLst>
          </p:cNvPr>
          <p:cNvSpPr txBox="1"/>
          <p:nvPr/>
        </p:nvSpPr>
        <p:spPr>
          <a:xfrm>
            <a:off x="2020360" y="3039017"/>
            <a:ext cx="1142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ln>
                  <a:solidFill>
                    <a:schemeClr val="tx1">
                      <a:alpha val="33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에서</a:t>
            </a:r>
            <a:endParaRPr lang="en-US" altLang="ko-KR" sz="4000" spc="-300" dirty="0">
              <a:ln>
                <a:solidFill>
                  <a:schemeClr val="tx1">
                    <a:alpha val="33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86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3B8245-BCAD-48D4-83FA-6DDB43A64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68" r="50000"/>
          <a:stretch/>
        </p:blipFill>
        <p:spPr>
          <a:xfrm>
            <a:off x="-2" y="0"/>
            <a:ext cx="6096001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FA5B737-0FAC-4D69-8DCC-812C8C76A4C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BEA664-D4DF-461E-83B9-7E16AC69757B}"/>
              </a:ext>
            </a:extLst>
          </p:cNvPr>
          <p:cNvSpPr/>
          <p:nvPr/>
        </p:nvSpPr>
        <p:spPr>
          <a:xfrm>
            <a:off x="2831335" y="2922308"/>
            <a:ext cx="3264665" cy="1200328"/>
          </a:xfrm>
          <a:prstGeom prst="rect">
            <a:avLst/>
          </a:prstGeom>
          <a:solidFill>
            <a:srgbClr val="DD3B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98B3D-8F1D-42B7-8FF2-FFC50C63876B}"/>
              </a:ext>
            </a:extLst>
          </p:cNvPr>
          <p:cNvSpPr txBox="1"/>
          <p:nvPr/>
        </p:nvSpPr>
        <p:spPr>
          <a:xfrm>
            <a:off x="2715300" y="2968474"/>
            <a:ext cx="3380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Q :  </a:t>
            </a:r>
            <a:r>
              <a:rPr lang="ko-KR" altLang="en-US" sz="2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마음에 들었던 매장을</a:t>
            </a:r>
            <a:endParaRPr lang="en-US" altLang="ko-KR" sz="22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algn="r"/>
            <a:r>
              <a:rPr lang="ko-KR" altLang="en-US" sz="2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다시 찾다가 </a:t>
            </a:r>
            <a:r>
              <a:rPr lang="ko-KR" altLang="en-US" sz="2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길을 잃었던 경험 </a:t>
            </a:r>
            <a:r>
              <a:rPr lang="ko-KR" altLang="en-US" sz="2200" spc="-150" dirty="0" err="1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없으신가요</a:t>
            </a:r>
            <a:r>
              <a:rPr lang="en-US" altLang="ko-KR" sz="2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?</a:t>
            </a:r>
            <a:r>
              <a:rPr lang="ko-KR" altLang="en-US" sz="22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553AEA-155F-443B-B533-93BAFFDFB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3538" y="1705317"/>
            <a:ext cx="521778" cy="4565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C4C154-229F-4BAC-AC28-4E9DA0367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538" y="2627486"/>
            <a:ext cx="1350715" cy="178997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C5C324B-0167-4174-B694-729431E266E6}"/>
              </a:ext>
            </a:extLst>
          </p:cNvPr>
          <p:cNvGrpSpPr/>
          <p:nvPr/>
        </p:nvGrpSpPr>
        <p:grpSpPr>
          <a:xfrm>
            <a:off x="7665756" y="549763"/>
            <a:ext cx="3128024" cy="6106219"/>
            <a:chOff x="6602860" y="597345"/>
            <a:chExt cx="3128024" cy="6106219"/>
          </a:xfrm>
        </p:grpSpPr>
        <p:pic>
          <p:nvPicPr>
            <p:cNvPr id="1026" name="Picture 2" descr="iphone png에 대한 이미지 검색결과">
              <a:extLst>
                <a:ext uri="{FF2B5EF4-FFF2-40B4-BE49-F238E27FC236}">
                  <a16:creationId xmlns:a16="http://schemas.microsoft.com/office/drawing/2014/main" id="{F2C54035-6092-462E-BF1B-F523C09C6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860" y="597345"/>
              <a:ext cx="3128024" cy="6106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545A595-74D4-4381-971D-319B06B4C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71969" y="1362266"/>
              <a:ext cx="2549433" cy="4473456"/>
            </a:xfrm>
            <a:prstGeom prst="rect">
              <a:avLst/>
            </a:prstGeom>
          </p:spPr>
        </p:pic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4481574-E0C0-418E-A059-F55DC16BB28D}"/>
              </a:ext>
            </a:extLst>
          </p:cNvPr>
          <p:cNvCxnSpPr>
            <a:cxnSpLocks/>
          </p:cNvCxnSpPr>
          <p:nvPr/>
        </p:nvCxnSpPr>
        <p:spPr>
          <a:xfrm flipV="1">
            <a:off x="6095999" y="1314684"/>
            <a:ext cx="1828591" cy="1607624"/>
          </a:xfrm>
          <a:prstGeom prst="line">
            <a:avLst/>
          </a:prstGeom>
          <a:ln w="12700">
            <a:solidFill>
              <a:srgbClr val="DD3B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864AEFC-4CFE-4ABE-A4DB-705C6DDBFA39}"/>
              </a:ext>
            </a:extLst>
          </p:cNvPr>
          <p:cNvCxnSpPr>
            <a:cxnSpLocks/>
          </p:cNvCxnSpPr>
          <p:nvPr/>
        </p:nvCxnSpPr>
        <p:spPr>
          <a:xfrm>
            <a:off x="6096000" y="4122636"/>
            <a:ext cx="1838865" cy="1665504"/>
          </a:xfrm>
          <a:prstGeom prst="line">
            <a:avLst/>
          </a:prstGeom>
          <a:ln w="12700">
            <a:solidFill>
              <a:srgbClr val="DD3B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064B55-FE1B-47DC-80DA-C929D48F4A34}"/>
              </a:ext>
            </a:extLst>
          </p:cNvPr>
          <p:cNvSpPr/>
          <p:nvPr/>
        </p:nvSpPr>
        <p:spPr>
          <a:xfrm>
            <a:off x="7924590" y="1324958"/>
            <a:ext cx="2549433" cy="103150"/>
          </a:xfrm>
          <a:prstGeom prst="rect">
            <a:avLst/>
          </a:prstGeom>
          <a:solidFill>
            <a:srgbClr val="E15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35CEA3-58E9-406C-87C0-7067DAC59270}"/>
              </a:ext>
            </a:extLst>
          </p:cNvPr>
          <p:cNvSpPr/>
          <p:nvPr/>
        </p:nvSpPr>
        <p:spPr>
          <a:xfrm>
            <a:off x="7934864" y="1314684"/>
            <a:ext cx="2549433" cy="4473456"/>
          </a:xfrm>
          <a:prstGeom prst="rect">
            <a:avLst/>
          </a:prstGeom>
          <a:noFill/>
          <a:ln w="19050">
            <a:solidFill>
              <a:srgbClr val="E152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65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848B7E3-7307-4937-9C23-CE7818124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67" b="4738"/>
          <a:stretch/>
        </p:blipFill>
        <p:spPr>
          <a:xfrm>
            <a:off x="0" y="0"/>
            <a:ext cx="12192000" cy="68683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F876A3-E3E0-4E7A-B171-3A7E8D66CB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A29BBCD-3339-44C2-B7CB-DE7B5F49FD83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11935326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8D33B0F-E76A-4A8A-8AC0-251BBAE20832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3048000" cy="0"/>
          </a:xfrm>
          <a:prstGeom prst="line">
            <a:avLst/>
          </a:prstGeom>
          <a:ln w="19050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55EAF8A-DD4B-4C29-9545-DA4573AFF000}"/>
              </a:ext>
            </a:extLst>
          </p:cNvPr>
          <p:cNvSpPr/>
          <p:nvPr/>
        </p:nvSpPr>
        <p:spPr>
          <a:xfrm>
            <a:off x="256674" y="553828"/>
            <a:ext cx="413177" cy="282783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3EE685-E5D0-424C-B805-E7CBE60D1671}"/>
              </a:ext>
            </a:extLst>
          </p:cNvPr>
          <p:cNvSpPr txBox="1"/>
          <p:nvPr/>
        </p:nvSpPr>
        <p:spPr>
          <a:xfrm>
            <a:off x="162425" y="521187"/>
            <a:ext cx="417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강남  지하상가  지도</a:t>
            </a:r>
            <a:endParaRPr lang="en-US" altLang="ko-KR" spc="-150" dirty="0">
              <a:ln>
                <a:solidFill>
                  <a:schemeClr val="tx1">
                    <a:alpha val="40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1856080-8387-446D-A6E2-EC204E3E104E}"/>
              </a:ext>
            </a:extLst>
          </p:cNvPr>
          <p:cNvGrpSpPr/>
          <p:nvPr/>
        </p:nvGrpSpPr>
        <p:grpSpPr>
          <a:xfrm>
            <a:off x="1341693" y="402825"/>
            <a:ext cx="9235465" cy="10032476"/>
            <a:chOff x="524024" y="412659"/>
            <a:chExt cx="9235465" cy="10032476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2BAF7AD-6707-40D1-8367-F6046B058924}"/>
                </a:ext>
              </a:extLst>
            </p:cNvPr>
            <p:cNvGrpSpPr/>
            <p:nvPr/>
          </p:nvGrpSpPr>
          <p:grpSpPr>
            <a:xfrm>
              <a:off x="524024" y="412659"/>
              <a:ext cx="9235465" cy="10032476"/>
              <a:chOff x="524024" y="412659"/>
              <a:chExt cx="9235465" cy="1003247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B6E6FE9-E41E-4A92-A50E-4BD8162B34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024" y="412659"/>
                <a:ext cx="9235465" cy="10032476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129DD32D-BC9C-4657-AFCC-66113AD03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7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4453" y="3587552"/>
                <a:ext cx="182319" cy="181432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C5F3FE1A-D3BD-4E8B-9D69-9DE7B0A99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7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4727" y="3909454"/>
                <a:ext cx="182319" cy="181432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1287463-0CCB-4D7F-8E2B-0294FBF3F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7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7594" y="4090886"/>
                <a:ext cx="182319" cy="181432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B914BABC-CEE7-4285-A009-825CF53C8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7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7594" y="4280976"/>
                <a:ext cx="182319" cy="181432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51FF151F-10FD-45C6-8B43-1263A92919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7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8390" y="4340842"/>
                <a:ext cx="182319" cy="181432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AEE5AF7A-3CD8-4E05-AE5A-3F9F6F07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7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5665" y="4320266"/>
                <a:ext cx="182319" cy="181432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DD9970F-F7D3-425A-BC7B-00F47B5E0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7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4328" y="6561053"/>
                <a:ext cx="182319" cy="181432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2B6CAC54-4923-4BBD-8C67-75BA28250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7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1735" y="6561053"/>
                <a:ext cx="182319" cy="181432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6A7370BE-A00E-4214-A980-256D1A148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7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9271" y="7150141"/>
                <a:ext cx="182319" cy="181432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2757D4FE-32B0-4F83-AB2D-5D86B155D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7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9271" y="7341985"/>
                <a:ext cx="182319" cy="181432"/>
              </a:xfrm>
              <a:prstGeom prst="rect">
                <a:avLst/>
              </a:prstGeom>
            </p:spPr>
          </p:pic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847C6D7-A58E-4AA9-A9C5-A15DE44BF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740" y="4329881"/>
              <a:ext cx="213983" cy="212942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D5621C3-D468-423A-9CCA-8BB703EDD7F2}"/>
              </a:ext>
            </a:extLst>
          </p:cNvPr>
          <p:cNvGrpSpPr/>
          <p:nvPr/>
        </p:nvGrpSpPr>
        <p:grpSpPr>
          <a:xfrm>
            <a:off x="6281092" y="3809232"/>
            <a:ext cx="2881840" cy="2203963"/>
            <a:chOff x="8243486" y="-264595"/>
            <a:chExt cx="2881840" cy="221518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A4D84AB-3F06-4F4B-BD8E-A1DDAA258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7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3205" y="896737"/>
              <a:ext cx="718790" cy="7152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D9EA4A-95E2-4FA7-9F72-F8EFB636CC36}"/>
                </a:ext>
              </a:extLst>
            </p:cNvPr>
            <p:cNvSpPr txBox="1"/>
            <p:nvPr/>
          </p:nvSpPr>
          <p:spPr>
            <a:xfrm>
              <a:off x="10137146" y="1612032"/>
              <a:ext cx="9881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ln>
                    <a:solidFill>
                      <a:schemeClr val="bg1">
                        <a:alpha val="40000"/>
                      </a:schemeClr>
                    </a:solidFill>
                  </a:ln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핀 기능</a:t>
              </a:r>
              <a:endParaRPr lang="en-US" altLang="ko-KR" sz="1600" spc="-150" dirty="0">
                <a:ln>
                  <a:solidFill>
                    <a:schemeClr val="tx1">
                      <a:alpha val="4000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289380F8-E840-4B86-8DBD-EF6C08ED0544}"/>
                </a:ext>
              </a:extLst>
            </p:cNvPr>
            <p:cNvCxnSpPr>
              <a:cxnSpLocks/>
            </p:cNvCxnSpPr>
            <p:nvPr/>
          </p:nvCxnSpPr>
          <p:spPr>
            <a:xfrm>
              <a:off x="8243486" y="-264595"/>
              <a:ext cx="2001050" cy="1399541"/>
            </a:xfrm>
            <a:prstGeom prst="line">
              <a:avLst/>
            </a:prstGeom>
            <a:ln w="19050">
              <a:solidFill>
                <a:srgbClr val="DD3B5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04" y="1799413"/>
            <a:ext cx="1761410" cy="246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7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6 L -2.08333E-6 -0.54121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848B7E3-7307-4937-9C23-CE7818124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67" b="4738"/>
          <a:stretch/>
        </p:blipFill>
        <p:spPr>
          <a:xfrm>
            <a:off x="0" y="0"/>
            <a:ext cx="12192000" cy="68683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F876A3-E3E0-4E7A-B171-3A7E8D66CB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AE2746-7BCF-4C26-AC70-9F44B075E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0" y="1317867"/>
            <a:ext cx="38124673" cy="615682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5601004-EC11-445C-BD2F-E33DEA7626FF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11935326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756115-C77D-4C7A-83B6-2E34C696756C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3048000" cy="0"/>
          </a:xfrm>
          <a:prstGeom prst="line">
            <a:avLst/>
          </a:prstGeom>
          <a:ln w="19050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D8FD98-92D4-4110-89CE-94FDE9143F83}"/>
              </a:ext>
            </a:extLst>
          </p:cNvPr>
          <p:cNvSpPr/>
          <p:nvPr/>
        </p:nvSpPr>
        <p:spPr>
          <a:xfrm>
            <a:off x="256674" y="566601"/>
            <a:ext cx="976703" cy="278504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37299E-708C-4E35-81F0-2DC5A80C00F0}"/>
              </a:ext>
            </a:extLst>
          </p:cNvPr>
          <p:cNvSpPr txBox="1"/>
          <p:nvPr/>
        </p:nvSpPr>
        <p:spPr>
          <a:xfrm>
            <a:off x="162425" y="521187"/>
            <a:ext cx="417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고속터미널   지하상가  지도</a:t>
            </a:r>
            <a:endParaRPr lang="en-US" altLang="ko-KR" spc="-150" dirty="0">
              <a:ln>
                <a:solidFill>
                  <a:schemeClr val="tx1">
                    <a:alpha val="40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77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22222E-6 L -2.15495 0.00556 " pathEditMode="relative" rAng="0" ptsTypes="AA">
                                      <p:cBhvr>
                                        <p:cTn id="6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747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89E12E-5208-4009-9E8D-FF5AA2FCF6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135" b="5384"/>
          <a:stretch/>
        </p:blipFill>
        <p:spPr>
          <a:xfrm>
            <a:off x="6096000" y="0"/>
            <a:ext cx="6096000" cy="687096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3F93176-E50F-47F7-8EAB-A34DED25ADA1}"/>
              </a:ext>
            </a:extLst>
          </p:cNvPr>
          <p:cNvSpPr/>
          <p:nvPr/>
        </p:nvSpPr>
        <p:spPr>
          <a:xfrm>
            <a:off x="6096000" y="12966"/>
            <a:ext cx="6096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BF3DDC-D19D-4EA4-A679-772BC4B891D6}"/>
              </a:ext>
            </a:extLst>
          </p:cNvPr>
          <p:cNvSpPr/>
          <p:nvPr/>
        </p:nvSpPr>
        <p:spPr>
          <a:xfrm>
            <a:off x="6095999" y="2913962"/>
            <a:ext cx="4171721" cy="1233775"/>
          </a:xfrm>
          <a:prstGeom prst="rect">
            <a:avLst/>
          </a:prstGeom>
          <a:solidFill>
            <a:srgbClr val="DD3B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DA972-9419-4C60-BC80-797E1E3A8B7A}"/>
              </a:ext>
            </a:extLst>
          </p:cNvPr>
          <p:cNvSpPr txBox="1"/>
          <p:nvPr/>
        </p:nvSpPr>
        <p:spPr>
          <a:xfrm>
            <a:off x="6240379" y="2960374"/>
            <a:ext cx="417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Q :  </a:t>
            </a:r>
            <a:r>
              <a:rPr lang="ko-KR" altLang="en-US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지하상가의 상품도 </a:t>
            </a:r>
            <a:endParaRPr lang="en-US" altLang="ko-KR" sz="24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핸드폰으로 먼저 보고</a:t>
            </a:r>
            <a:endParaRPr lang="en-US" altLang="ko-KR" sz="24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      사고 싶지 않으셨나요 </a:t>
            </a:r>
            <a:r>
              <a:rPr lang="en-US" altLang="ko-KR" sz="24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?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102E5A1-B04F-4929-B312-A5E9E6D7819F}"/>
              </a:ext>
            </a:extLst>
          </p:cNvPr>
          <p:cNvGrpSpPr/>
          <p:nvPr/>
        </p:nvGrpSpPr>
        <p:grpSpPr>
          <a:xfrm>
            <a:off x="1403963" y="576796"/>
            <a:ext cx="3128024" cy="6106219"/>
            <a:chOff x="1301395" y="597345"/>
            <a:chExt cx="3128024" cy="610621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5C36F-9FAA-4840-974F-30CC270BB46B}"/>
                </a:ext>
              </a:extLst>
            </p:cNvPr>
            <p:cNvGrpSpPr/>
            <p:nvPr/>
          </p:nvGrpSpPr>
          <p:grpSpPr>
            <a:xfrm>
              <a:off x="1301395" y="597345"/>
              <a:ext cx="3128024" cy="6106219"/>
              <a:chOff x="7589179" y="634428"/>
              <a:chExt cx="3128024" cy="6106219"/>
            </a:xfrm>
          </p:grpSpPr>
          <p:pic>
            <p:nvPicPr>
              <p:cNvPr id="11" name="Picture 2" descr="iphone png에 대한 이미지 검색결과">
                <a:extLst>
                  <a:ext uri="{FF2B5EF4-FFF2-40B4-BE49-F238E27FC236}">
                    <a16:creationId xmlns:a16="http://schemas.microsoft.com/office/drawing/2014/main" id="{A4A86440-F24F-44B9-8876-585DA201DC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9179" y="634428"/>
                <a:ext cx="3128024" cy="6106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A0E29136-D05E-471D-A5E2-8227AFD13E7F}"/>
                  </a:ext>
                </a:extLst>
              </p:cNvPr>
              <p:cNvCxnSpPr/>
              <p:nvPr/>
            </p:nvCxnSpPr>
            <p:spPr>
              <a:xfrm>
                <a:off x="7858288" y="1843088"/>
                <a:ext cx="2549433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37A7074-B41B-43DF-8768-47B87713A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8846" y="1375357"/>
              <a:ext cx="2652873" cy="4459968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C528CC6-D1DA-4689-8ED4-6E825346DCEE}"/>
              </a:ext>
            </a:extLst>
          </p:cNvPr>
          <p:cNvCxnSpPr>
            <a:cxnSpLocks/>
          </p:cNvCxnSpPr>
          <p:nvPr/>
        </p:nvCxnSpPr>
        <p:spPr>
          <a:xfrm>
            <a:off x="4222505" y="1354808"/>
            <a:ext cx="1898869" cy="1605566"/>
          </a:xfrm>
          <a:prstGeom prst="line">
            <a:avLst/>
          </a:prstGeom>
          <a:ln w="12700">
            <a:solidFill>
              <a:srgbClr val="DD3B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48D8EC1-8783-4621-B49A-315E3693D6A1}"/>
              </a:ext>
            </a:extLst>
          </p:cNvPr>
          <p:cNvCxnSpPr>
            <a:cxnSpLocks/>
          </p:cNvCxnSpPr>
          <p:nvPr/>
        </p:nvCxnSpPr>
        <p:spPr>
          <a:xfrm flipV="1">
            <a:off x="4222505" y="4120203"/>
            <a:ext cx="1898869" cy="1694573"/>
          </a:xfrm>
          <a:prstGeom prst="line">
            <a:avLst/>
          </a:prstGeom>
          <a:ln w="12700">
            <a:solidFill>
              <a:srgbClr val="DD3B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13D832-AD19-4687-9912-651E0BCA85E4}"/>
              </a:ext>
            </a:extLst>
          </p:cNvPr>
          <p:cNvSpPr/>
          <p:nvPr/>
        </p:nvSpPr>
        <p:spPr>
          <a:xfrm>
            <a:off x="1677737" y="1354808"/>
            <a:ext cx="2549433" cy="4473456"/>
          </a:xfrm>
          <a:prstGeom prst="rect">
            <a:avLst/>
          </a:prstGeom>
          <a:noFill/>
          <a:ln w="19050">
            <a:solidFill>
              <a:srgbClr val="E152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3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E10DCDE-1587-454A-BBD9-18A653BA6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4843"/>
          <a:stretch/>
        </p:blipFill>
        <p:spPr>
          <a:xfrm>
            <a:off x="-1" y="0"/>
            <a:ext cx="12217823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49B2D1-C1F3-452D-9936-F6327BF9CFB6}"/>
              </a:ext>
            </a:extLst>
          </p:cNvPr>
          <p:cNvSpPr/>
          <p:nvPr/>
        </p:nvSpPr>
        <p:spPr>
          <a:xfrm>
            <a:off x="0" y="0"/>
            <a:ext cx="12217822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E8E40-9394-4BD9-B7ED-C79B0B3A3C2B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11935326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8CCD341-F923-40B1-8AA3-0F2C7B2ABF45}"/>
              </a:ext>
            </a:extLst>
          </p:cNvPr>
          <p:cNvCxnSpPr>
            <a:cxnSpLocks/>
          </p:cNvCxnSpPr>
          <p:nvPr/>
        </p:nvCxnSpPr>
        <p:spPr>
          <a:xfrm>
            <a:off x="256674" y="352926"/>
            <a:ext cx="3048000" cy="0"/>
          </a:xfrm>
          <a:prstGeom prst="line">
            <a:avLst/>
          </a:prstGeom>
          <a:ln w="19050">
            <a:solidFill>
              <a:srgbClr val="DD3B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9A4F0B-8C81-42A8-ABD8-ADFB72FF3A63}"/>
              </a:ext>
            </a:extLst>
          </p:cNvPr>
          <p:cNvSpPr txBox="1"/>
          <p:nvPr/>
        </p:nvSpPr>
        <p:spPr>
          <a:xfrm>
            <a:off x="164036" y="949848"/>
            <a:ext cx="1923231" cy="1530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지역별</a:t>
            </a:r>
            <a:endParaRPr lang="en-US" altLang="ko-KR" sz="16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상품별</a:t>
            </a:r>
            <a:endParaRPr lang="en-US" altLang="ko-KR" sz="16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매장위치</a:t>
            </a:r>
            <a:endParaRPr lang="en-US" altLang="ko-KR" sz="16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관심매장</a:t>
            </a:r>
            <a:endParaRPr lang="en-US" altLang="ko-KR" sz="1600" spc="-15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DEFB2B-0806-4899-BB22-0CBA6AB23B74}"/>
              </a:ext>
            </a:extLst>
          </p:cNvPr>
          <p:cNvSpPr/>
          <p:nvPr/>
        </p:nvSpPr>
        <p:spPr>
          <a:xfrm>
            <a:off x="-1441786" y="420719"/>
            <a:ext cx="565258" cy="254503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42B78C-2642-4C6D-A913-7A48AD718B85}"/>
              </a:ext>
            </a:extLst>
          </p:cNvPr>
          <p:cNvSpPr/>
          <p:nvPr/>
        </p:nvSpPr>
        <p:spPr>
          <a:xfrm>
            <a:off x="247149" y="552669"/>
            <a:ext cx="1462681" cy="346770"/>
          </a:xfrm>
          <a:prstGeom prst="rect">
            <a:avLst/>
          </a:prstGeom>
          <a:solidFill>
            <a:srgbClr val="DD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073799-CB2A-46D5-A9B8-24699B6CB352}"/>
              </a:ext>
            </a:extLst>
          </p:cNvPr>
          <p:cNvSpPr txBox="1"/>
          <p:nvPr/>
        </p:nvSpPr>
        <p:spPr>
          <a:xfrm>
            <a:off x="164037" y="472795"/>
            <a:ext cx="1637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Main</a:t>
            </a:r>
            <a:r>
              <a:rPr lang="ko-KR" altLang="en-US" sz="28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2800" spc="-15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view</a:t>
            </a:r>
          </a:p>
          <a:p>
            <a:endParaRPr lang="en-US" altLang="ko-KR" sz="2800" spc="-150" dirty="0">
              <a:ln>
                <a:solidFill>
                  <a:schemeClr val="tx1">
                    <a:alpha val="4000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038" name="타원 1037">
            <a:extLst>
              <a:ext uri="{FF2B5EF4-FFF2-40B4-BE49-F238E27FC236}">
                <a16:creationId xmlns:a16="http://schemas.microsoft.com/office/drawing/2014/main" id="{7E7F93D6-79DB-4443-9EDA-DB12CC9E561C}"/>
              </a:ext>
            </a:extLst>
          </p:cNvPr>
          <p:cNvSpPr/>
          <p:nvPr/>
        </p:nvSpPr>
        <p:spPr>
          <a:xfrm>
            <a:off x="2875875" y="6108571"/>
            <a:ext cx="342798" cy="346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F4A4B018-59D1-49D8-8EFE-F615E417608B}"/>
              </a:ext>
            </a:extLst>
          </p:cNvPr>
          <p:cNvGrpSpPr/>
          <p:nvPr/>
        </p:nvGrpSpPr>
        <p:grpSpPr>
          <a:xfrm>
            <a:off x="4350249" y="1620067"/>
            <a:ext cx="2549433" cy="5018050"/>
            <a:chOff x="4321674" y="1620067"/>
            <a:chExt cx="2549433" cy="5018050"/>
          </a:xfrm>
        </p:grpSpPr>
        <p:grpSp>
          <p:nvGrpSpPr>
            <p:cNvPr id="1033" name="그룹 1032">
              <a:extLst>
                <a:ext uri="{FF2B5EF4-FFF2-40B4-BE49-F238E27FC236}">
                  <a16:creationId xmlns:a16="http://schemas.microsoft.com/office/drawing/2014/main" id="{A5B18FC5-4F88-43D9-93A0-13BE76DE118D}"/>
                </a:ext>
              </a:extLst>
            </p:cNvPr>
            <p:cNvGrpSpPr/>
            <p:nvPr/>
          </p:nvGrpSpPr>
          <p:grpSpPr>
            <a:xfrm>
              <a:off x="4321674" y="1620067"/>
              <a:ext cx="2549433" cy="5018050"/>
              <a:chOff x="4325953" y="1564276"/>
              <a:chExt cx="2549433" cy="5018050"/>
            </a:xfrm>
          </p:grpSpPr>
          <p:pic>
            <p:nvPicPr>
              <p:cNvPr id="22" name="Picture 2" descr="iphone에 대한 이미지 검색결과">
                <a:extLst>
                  <a:ext uri="{FF2B5EF4-FFF2-40B4-BE49-F238E27FC236}">
                    <a16:creationId xmlns:a16="http://schemas.microsoft.com/office/drawing/2014/main" id="{890C2DB1-D873-4903-8DD6-C2EB08D06C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63" t="13984" r="31663" b="12845"/>
              <a:stretch/>
            </p:blipFill>
            <p:spPr bwMode="auto">
              <a:xfrm>
                <a:off x="4325953" y="1564276"/>
                <a:ext cx="2549433" cy="5018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C6752616-3B99-487A-A989-8FE9AA811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5884" y="2155627"/>
                <a:ext cx="2233184" cy="3840823"/>
              </a:xfrm>
              <a:prstGeom prst="rect">
                <a:avLst/>
              </a:prstGeom>
            </p:spPr>
          </p:pic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52719DF-FE93-47E9-97EF-387A7FDE73C2}"/>
                </a:ext>
              </a:extLst>
            </p:cNvPr>
            <p:cNvSpPr/>
            <p:nvPr/>
          </p:nvSpPr>
          <p:spPr>
            <a:xfrm>
              <a:off x="5446323" y="6123249"/>
              <a:ext cx="342798" cy="3468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65D79E11-64F4-46AF-AC18-A4511AAB33C1}"/>
              </a:ext>
            </a:extLst>
          </p:cNvPr>
          <p:cNvGrpSpPr/>
          <p:nvPr/>
        </p:nvGrpSpPr>
        <p:grpSpPr>
          <a:xfrm>
            <a:off x="6965700" y="1643225"/>
            <a:ext cx="2549433" cy="5018050"/>
            <a:chOff x="6965700" y="1643225"/>
            <a:chExt cx="2549433" cy="5018050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5B47A98B-B1EF-4C04-939A-B7219ED86E8B}"/>
                </a:ext>
              </a:extLst>
            </p:cNvPr>
            <p:cNvGrpSpPr/>
            <p:nvPr/>
          </p:nvGrpSpPr>
          <p:grpSpPr>
            <a:xfrm>
              <a:off x="6965700" y="1643225"/>
              <a:ext cx="2549433" cy="5018050"/>
              <a:chOff x="6987236" y="1526750"/>
              <a:chExt cx="2549433" cy="5018050"/>
            </a:xfrm>
          </p:grpSpPr>
          <p:grpSp>
            <p:nvGrpSpPr>
              <p:cNvPr id="1034" name="그룹 1033">
                <a:extLst>
                  <a:ext uri="{FF2B5EF4-FFF2-40B4-BE49-F238E27FC236}">
                    <a16:creationId xmlns:a16="http://schemas.microsoft.com/office/drawing/2014/main" id="{D990441E-24D7-4C87-8E18-ADB41E3019EC}"/>
                  </a:ext>
                </a:extLst>
              </p:cNvPr>
              <p:cNvGrpSpPr/>
              <p:nvPr/>
            </p:nvGrpSpPr>
            <p:grpSpPr>
              <a:xfrm>
                <a:off x="6987236" y="1526750"/>
                <a:ext cx="2549433" cy="5018050"/>
                <a:chOff x="6987236" y="1526750"/>
                <a:chExt cx="2549433" cy="5018050"/>
              </a:xfrm>
            </p:grpSpPr>
            <p:pic>
              <p:nvPicPr>
                <p:cNvPr id="23" name="Picture 2" descr="iphone에 대한 이미지 검색결과">
                  <a:extLst>
                    <a:ext uri="{FF2B5EF4-FFF2-40B4-BE49-F238E27FC236}">
                      <a16:creationId xmlns:a16="http://schemas.microsoft.com/office/drawing/2014/main" id="{BCC2CCC9-FD1F-42B7-A739-A2FCA6DDD5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163" t="13984" r="31663" b="12845"/>
                <a:stretch/>
              </p:blipFill>
              <p:spPr bwMode="auto">
                <a:xfrm>
                  <a:off x="6987236" y="1526750"/>
                  <a:ext cx="2549433" cy="50180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30" name="직사각형 1029">
                  <a:extLst>
                    <a:ext uri="{FF2B5EF4-FFF2-40B4-BE49-F238E27FC236}">
                      <a16:creationId xmlns:a16="http://schemas.microsoft.com/office/drawing/2014/main" id="{44708C86-1C2B-4E2F-8148-4CF54C96339B}"/>
                    </a:ext>
                  </a:extLst>
                </p:cNvPr>
                <p:cNvSpPr/>
                <p:nvPr/>
              </p:nvSpPr>
              <p:spPr>
                <a:xfrm>
                  <a:off x="7142089" y="2047875"/>
                  <a:ext cx="2239725" cy="39014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1029" name="그림 1028">
                <a:extLst>
                  <a:ext uri="{FF2B5EF4-FFF2-40B4-BE49-F238E27FC236}">
                    <a16:creationId xmlns:a16="http://schemas.microsoft.com/office/drawing/2014/main" id="{7A675D57-F9EA-44F1-B0BD-D618D52B8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76101" y="2085026"/>
                <a:ext cx="2177138" cy="3827196"/>
              </a:xfrm>
              <a:prstGeom prst="rect">
                <a:avLst/>
              </a:prstGeom>
            </p:spPr>
          </p:pic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471FB1A-0FD2-4B4F-B2CF-715FD67D2FB6}"/>
                </a:ext>
              </a:extLst>
            </p:cNvPr>
            <p:cNvSpPr/>
            <p:nvPr/>
          </p:nvSpPr>
          <p:spPr>
            <a:xfrm>
              <a:off x="8097900" y="6146346"/>
              <a:ext cx="342798" cy="3468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A07B5BB2-C554-4F9E-A670-24A18B219B69}"/>
              </a:ext>
            </a:extLst>
          </p:cNvPr>
          <p:cNvGrpSpPr/>
          <p:nvPr/>
        </p:nvGrpSpPr>
        <p:grpSpPr>
          <a:xfrm>
            <a:off x="9536667" y="1683350"/>
            <a:ext cx="2549433" cy="5018050"/>
            <a:chOff x="9536667" y="1683350"/>
            <a:chExt cx="2549433" cy="5018050"/>
          </a:xfrm>
        </p:grpSpPr>
        <p:grpSp>
          <p:nvGrpSpPr>
            <p:cNvPr id="1037" name="그룹 1036">
              <a:extLst>
                <a:ext uri="{FF2B5EF4-FFF2-40B4-BE49-F238E27FC236}">
                  <a16:creationId xmlns:a16="http://schemas.microsoft.com/office/drawing/2014/main" id="{0C4F9475-8E8E-4A70-9898-0D78BF37B170}"/>
                </a:ext>
              </a:extLst>
            </p:cNvPr>
            <p:cNvGrpSpPr/>
            <p:nvPr/>
          </p:nvGrpSpPr>
          <p:grpSpPr>
            <a:xfrm>
              <a:off x="9536667" y="1683350"/>
              <a:ext cx="2549433" cy="5018050"/>
              <a:chOff x="9602529" y="1564276"/>
              <a:chExt cx="2549433" cy="5018050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2E4A736E-10AA-49DF-BFAC-75E6DD7DCBF9}"/>
                  </a:ext>
                </a:extLst>
              </p:cNvPr>
              <p:cNvGrpSpPr/>
              <p:nvPr/>
            </p:nvGrpSpPr>
            <p:grpSpPr>
              <a:xfrm>
                <a:off x="9602529" y="1564276"/>
                <a:ext cx="2549433" cy="5018050"/>
                <a:chOff x="9602529" y="1564276"/>
                <a:chExt cx="2549433" cy="5018050"/>
              </a:xfrm>
            </p:grpSpPr>
            <p:pic>
              <p:nvPicPr>
                <p:cNvPr id="24" name="Picture 2" descr="iphone에 대한 이미지 검색결과">
                  <a:extLst>
                    <a:ext uri="{FF2B5EF4-FFF2-40B4-BE49-F238E27FC236}">
                      <a16:creationId xmlns:a16="http://schemas.microsoft.com/office/drawing/2014/main" id="{12DA6EEB-5201-4628-A05D-992C10DD5A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163" t="13984" r="31663" b="12845"/>
                <a:stretch/>
              </p:blipFill>
              <p:spPr bwMode="auto">
                <a:xfrm>
                  <a:off x="9602529" y="1564276"/>
                  <a:ext cx="2549433" cy="50180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25" name="직사각형 1024">
                  <a:extLst>
                    <a:ext uri="{FF2B5EF4-FFF2-40B4-BE49-F238E27FC236}">
                      <a16:creationId xmlns:a16="http://schemas.microsoft.com/office/drawing/2014/main" id="{64EFBDD0-78F0-4016-B1ED-E7C16716F113}"/>
                    </a:ext>
                  </a:extLst>
                </p:cNvPr>
                <p:cNvSpPr/>
                <p:nvPr/>
              </p:nvSpPr>
              <p:spPr>
                <a:xfrm>
                  <a:off x="9791714" y="2123376"/>
                  <a:ext cx="2211958" cy="38998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24" name="그림 1023">
                <a:extLst>
                  <a:ext uri="{FF2B5EF4-FFF2-40B4-BE49-F238E27FC236}">
                    <a16:creationId xmlns:a16="http://schemas.microsoft.com/office/drawing/2014/main" id="{FF24F296-760E-4973-93D2-DD75F10BF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3139" y="2134527"/>
                <a:ext cx="2170057" cy="3797299"/>
              </a:xfrm>
              <a:prstGeom prst="rect">
                <a:avLst/>
              </a:prstGeom>
            </p:spPr>
          </p:pic>
        </p:grp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2F2EBEA4-6E8B-498A-83FE-12033FE0ABA1}"/>
                </a:ext>
              </a:extLst>
            </p:cNvPr>
            <p:cNvSpPr/>
            <p:nvPr/>
          </p:nvSpPr>
          <p:spPr>
            <a:xfrm>
              <a:off x="10669957" y="6190819"/>
              <a:ext cx="342798" cy="3468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A4D37D1B-3B1F-4045-B6DE-4CD4C86EBB19}"/>
              </a:ext>
            </a:extLst>
          </p:cNvPr>
          <p:cNvGrpSpPr/>
          <p:nvPr/>
        </p:nvGrpSpPr>
        <p:grpSpPr>
          <a:xfrm>
            <a:off x="1741765" y="1606074"/>
            <a:ext cx="2549433" cy="5018050"/>
            <a:chOff x="1741765" y="1606074"/>
            <a:chExt cx="2549433" cy="5018050"/>
          </a:xfrm>
        </p:grpSpPr>
        <p:pic>
          <p:nvPicPr>
            <p:cNvPr id="1026" name="Picture 2" descr="iphone에 대한 이미지 검색결과">
              <a:extLst>
                <a:ext uri="{FF2B5EF4-FFF2-40B4-BE49-F238E27FC236}">
                  <a16:creationId xmlns:a16="http://schemas.microsoft.com/office/drawing/2014/main" id="{4BEEE52A-A76A-47C6-BA32-CECAA8C4CF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63" t="13984" r="31663" b="12845"/>
            <a:stretch/>
          </p:blipFill>
          <p:spPr bwMode="auto">
            <a:xfrm>
              <a:off x="1741765" y="1606074"/>
              <a:ext cx="2549433" cy="5018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1EF4DE97-6B9F-453E-9B48-572F35CFDF2F}"/>
                </a:ext>
              </a:extLst>
            </p:cNvPr>
            <p:cNvSpPr/>
            <p:nvPr/>
          </p:nvSpPr>
          <p:spPr>
            <a:xfrm>
              <a:off x="1900923" y="2175104"/>
              <a:ext cx="2265896" cy="38535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6" name="그룹 1045">
            <a:extLst>
              <a:ext uri="{FF2B5EF4-FFF2-40B4-BE49-F238E27FC236}">
                <a16:creationId xmlns:a16="http://schemas.microsoft.com/office/drawing/2014/main" id="{14065837-CA50-458D-9A7F-8E835287B339}"/>
              </a:ext>
            </a:extLst>
          </p:cNvPr>
          <p:cNvGrpSpPr/>
          <p:nvPr/>
        </p:nvGrpSpPr>
        <p:grpSpPr>
          <a:xfrm>
            <a:off x="1936075" y="2164350"/>
            <a:ext cx="2176541" cy="3850468"/>
            <a:chOff x="421995" y="2201956"/>
            <a:chExt cx="2164806" cy="3850468"/>
          </a:xfrm>
        </p:grpSpPr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8B5EC6AE-8B94-465E-8F07-4B97D9B27A03}"/>
                </a:ext>
              </a:extLst>
            </p:cNvPr>
            <p:cNvSpPr/>
            <p:nvPr/>
          </p:nvSpPr>
          <p:spPr>
            <a:xfrm>
              <a:off x="430031" y="2205840"/>
              <a:ext cx="2148734" cy="3827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44" name="그림 1043">
              <a:extLst>
                <a:ext uri="{FF2B5EF4-FFF2-40B4-BE49-F238E27FC236}">
                  <a16:creationId xmlns:a16="http://schemas.microsoft.com/office/drawing/2014/main" id="{83BE5B55-1883-42D0-8DD2-415D9397B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95" y="2201956"/>
              <a:ext cx="2164806" cy="3850468"/>
            </a:xfrm>
            <a:prstGeom prst="rect">
              <a:avLst/>
            </a:prstGeom>
          </p:spPr>
        </p:pic>
      </p:grpSp>
      <p:grpSp>
        <p:nvGrpSpPr>
          <p:cNvPr id="1048" name="그룹 1047">
            <a:extLst>
              <a:ext uri="{FF2B5EF4-FFF2-40B4-BE49-F238E27FC236}">
                <a16:creationId xmlns:a16="http://schemas.microsoft.com/office/drawing/2014/main" id="{EB8B92FE-CFC8-48CD-9B90-1D2AB739BD65}"/>
              </a:ext>
            </a:extLst>
          </p:cNvPr>
          <p:cNvGrpSpPr/>
          <p:nvPr/>
        </p:nvGrpSpPr>
        <p:grpSpPr>
          <a:xfrm>
            <a:off x="1936075" y="2172925"/>
            <a:ext cx="2176541" cy="3855772"/>
            <a:chOff x="581623" y="2211417"/>
            <a:chExt cx="2176541" cy="3855772"/>
          </a:xfrm>
        </p:grpSpPr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BCEE79E3-3BBD-458D-B4D5-90D000C00055}"/>
                </a:ext>
              </a:extLst>
            </p:cNvPr>
            <p:cNvSpPr/>
            <p:nvPr/>
          </p:nvSpPr>
          <p:spPr>
            <a:xfrm>
              <a:off x="581623" y="2211418"/>
              <a:ext cx="2176541" cy="3855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9346438-BEF8-4CF8-BDD1-B919A22EC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50" y="2211417"/>
              <a:ext cx="2164806" cy="3827196"/>
            </a:xfrm>
            <a:prstGeom prst="rect">
              <a:avLst/>
            </a:prstGeom>
          </p:spPr>
        </p:pic>
      </p:grpSp>
      <p:pic>
        <p:nvPicPr>
          <p:cNvPr id="1052" name="그림 1051">
            <a:extLst>
              <a:ext uri="{FF2B5EF4-FFF2-40B4-BE49-F238E27FC236}">
                <a16:creationId xmlns:a16="http://schemas.microsoft.com/office/drawing/2014/main" id="{D58CCF45-0613-46F6-8D14-CA423C0E659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123" y="1061422"/>
            <a:ext cx="496638" cy="46532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E5BFF98-47A6-4FE2-BB04-B3668151AD9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86" y="984909"/>
            <a:ext cx="478966" cy="50396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DB71DEA-7BFA-4092-9A1E-4D138FA16B09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134" y="949849"/>
            <a:ext cx="511264" cy="526126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27DC0FC-46E2-488C-8BAE-E8D5EC61C7AF}"/>
              </a:ext>
            </a:extLst>
          </p:cNvPr>
          <p:cNvGrpSpPr/>
          <p:nvPr/>
        </p:nvGrpSpPr>
        <p:grpSpPr>
          <a:xfrm>
            <a:off x="7934362" y="984908"/>
            <a:ext cx="496639" cy="503968"/>
            <a:chOff x="7934362" y="984907"/>
            <a:chExt cx="579485" cy="581151"/>
          </a:xfrm>
        </p:grpSpPr>
        <p:pic>
          <p:nvPicPr>
            <p:cNvPr id="1054" name="그림 1053">
              <a:extLst>
                <a:ext uri="{FF2B5EF4-FFF2-40B4-BE49-F238E27FC236}">
                  <a16:creationId xmlns:a16="http://schemas.microsoft.com/office/drawing/2014/main" id="{CCE06FA6-9F6B-4A43-AAD4-BF00B3E10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362" y="984907"/>
              <a:ext cx="579485" cy="581151"/>
            </a:xfrm>
            <a:prstGeom prst="rect">
              <a:avLst/>
            </a:prstGeom>
          </p:spPr>
        </p:pic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CC7D15A-5145-4573-A699-DADCC4433C72}"/>
                </a:ext>
              </a:extLst>
            </p:cNvPr>
            <p:cNvCxnSpPr/>
            <p:nvPr/>
          </p:nvCxnSpPr>
          <p:spPr>
            <a:xfrm>
              <a:off x="8312610" y="1371600"/>
              <a:ext cx="161388" cy="166472"/>
            </a:xfrm>
            <a:prstGeom prst="line">
              <a:avLst/>
            </a:prstGeom>
            <a:ln>
              <a:solidFill>
                <a:srgbClr val="D451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958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1191</Words>
  <Application>Microsoft Office PowerPoint</Application>
  <PresentationFormat>와이드스크린</PresentationFormat>
  <Paragraphs>272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0" baseType="lpstr">
      <vt:lpstr>Noto Sans CJK KR DemiLight</vt:lpstr>
      <vt:lpstr>Noto Sans CJK KR Light</vt:lpstr>
      <vt:lpstr>Noto Sans CJK KR Regular</vt:lpstr>
      <vt:lpstr>Noto Sans CJK KR Thin</vt:lpstr>
      <vt:lpstr>pil</vt:lpstr>
      <vt:lpstr>맑은 고딕</vt:lpstr>
      <vt:lpstr>-윤고딕320</vt:lpstr>
      <vt:lpstr>조선일보명조</vt:lpstr>
      <vt:lpstr>함초롬바탕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suhyun cho</dc:creator>
  <cp:lastModifiedBy>박채원</cp:lastModifiedBy>
  <cp:revision>365</cp:revision>
  <dcterms:created xsi:type="dcterms:W3CDTF">2018-01-10T06:11:25Z</dcterms:created>
  <dcterms:modified xsi:type="dcterms:W3CDTF">2018-01-12T14:14:18Z</dcterms:modified>
</cp:coreProperties>
</file>